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10" r:id="rId3"/>
    <p:sldId id="315" r:id="rId4"/>
    <p:sldId id="280" r:id="rId5"/>
    <p:sldId id="281" r:id="rId6"/>
    <p:sldId id="282" r:id="rId7"/>
    <p:sldId id="283" r:id="rId8"/>
    <p:sldId id="284" r:id="rId9"/>
    <p:sldId id="257" r:id="rId10"/>
    <p:sldId id="258" r:id="rId11"/>
    <p:sldId id="259" r:id="rId12"/>
    <p:sldId id="260" r:id="rId13"/>
    <p:sldId id="261" r:id="rId14"/>
    <p:sldId id="262" r:id="rId15"/>
    <p:sldId id="263" r:id="rId16"/>
    <p:sldId id="305" r:id="rId17"/>
    <p:sldId id="308" r:id="rId18"/>
    <p:sldId id="307" r:id="rId19"/>
    <p:sldId id="264" r:id="rId20"/>
    <p:sldId id="265" r:id="rId21"/>
    <p:sldId id="266" r:id="rId22"/>
    <p:sldId id="267" r:id="rId23"/>
    <p:sldId id="268" r:id="rId24"/>
    <p:sldId id="269" r:id="rId25"/>
    <p:sldId id="270" r:id="rId26"/>
    <p:sldId id="271" r:id="rId27"/>
    <p:sldId id="272" r:id="rId28"/>
    <p:sldId id="273" r:id="rId29"/>
    <p:sldId id="313" r:id="rId30"/>
    <p:sldId id="314" r:id="rId31"/>
    <p:sldId id="311" r:id="rId32"/>
    <p:sldId id="312" r:id="rId33"/>
    <p:sldId id="274" r:id="rId34"/>
    <p:sldId id="275" r:id="rId35"/>
    <p:sldId id="276" r:id="rId36"/>
    <p:sldId id="277" r:id="rId37"/>
    <p:sldId id="278" r:id="rId38"/>
    <p:sldId id="279" r:id="rId39"/>
    <p:sldId id="285" r:id="rId40"/>
    <p:sldId id="286" r:id="rId41"/>
    <p:sldId id="287" r:id="rId42"/>
    <p:sldId id="288" r:id="rId43"/>
    <p:sldId id="290" r:id="rId44"/>
    <p:sldId id="289" r:id="rId45"/>
    <p:sldId id="291" r:id="rId46"/>
    <p:sldId id="292" r:id="rId47"/>
    <p:sldId id="293" r:id="rId48"/>
    <p:sldId id="295" r:id="rId49"/>
    <p:sldId id="296" r:id="rId50"/>
    <p:sldId id="297" r:id="rId51"/>
    <p:sldId id="298" r:id="rId52"/>
    <p:sldId id="299" r:id="rId53"/>
    <p:sldId id="300" r:id="rId54"/>
    <p:sldId id="301" r:id="rId55"/>
    <p:sldId id="302" r:id="rId56"/>
    <p:sldId id="303" r:id="rId57"/>
    <p:sldId id="304" r:id="rId58"/>
  </p:sldIdLst>
  <p:sldSz cx="6858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8" autoAdjust="0"/>
    <p:restoredTop sz="94595" autoAdjust="0"/>
  </p:normalViewPr>
  <p:slideViewPr>
    <p:cSldViewPr snapToGrid="0">
      <p:cViewPr varScale="1">
        <p:scale>
          <a:sx n="245" d="100"/>
          <a:sy n="245" d="100"/>
        </p:scale>
        <p:origin x="5136"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Throughput!$R$7</c:f>
          <c:strCache>
            <c:ptCount val="1"/>
            <c:pt idx="0">
              <c:v>Defects Percentage Rate (avg: 19.19%)</c:v>
            </c:pt>
          </c:strCache>
        </c:strRef>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lineChart>
        <c:grouping val="standard"/>
        <c:varyColors val="0"/>
        <c:ser>
          <c:idx val="0"/>
          <c:order val="0"/>
          <c:tx>
            <c:strRef>
              <c:f>Throughput!$H$1</c:f>
              <c:strCache>
                <c:ptCount val="1"/>
                <c:pt idx="0">
                  <c:v>Defects Rate</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[0]!WeekUnplannedRateRange</c:f>
              <c:numCache>
                <c:formatCode>0%</c:formatCode>
                <c:ptCount val="17"/>
                <c:pt idx="0">
                  <c:v>0</c:v>
                </c:pt>
                <c:pt idx="1">
                  <c:v>0.2</c:v>
                </c:pt>
                <c:pt idx="2">
                  <c:v>0.27272727272727298</c:v>
                </c:pt>
                <c:pt idx="3">
                  <c:v>0.28571428571428598</c:v>
                </c:pt>
                <c:pt idx="4">
                  <c:v>0.14285714285714299</c:v>
                </c:pt>
                <c:pt idx="5">
                  <c:v>0.3125</c:v>
                </c:pt>
                <c:pt idx="6">
                  <c:v>0.33333333333333298</c:v>
                </c:pt>
                <c:pt idx="7">
                  <c:v>9.0909090909090898E-2</c:v>
                </c:pt>
                <c:pt idx="8">
                  <c:v>0.3</c:v>
                </c:pt>
                <c:pt idx="9">
                  <c:v>0.33333333333333298</c:v>
                </c:pt>
                <c:pt idx="10">
                  <c:v>0.14285714285714299</c:v>
                </c:pt>
                <c:pt idx="11">
                  <c:v>8.3333333333333301E-2</c:v>
                </c:pt>
                <c:pt idx="12">
                  <c:v>0.16666666666666699</c:v>
                </c:pt>
                <c:pt idx="13">
                  <c:v>0.125</c:v>
                </c:pt>
                <c:pt idx="14">
                  <c:v>0</c:v>
                </c:pt>
                <c:pt idx="15">
                  <c:v>0.25</c:v>
                </c:pt>
                <c:pt idx="16">
                  <c:v>0.22222222222222199</c:v>
                </c:pt>
              </c:numCache>
            </c:numRef>
          </c:val>
          <c:smooth val="0"/>
          <c:extLst>
            <c:ext xmlns:c16="http://schemas.microsoft.com/office/drawing/2014/chart" uri="{C3380CC4-5D6E-409C-BE32-E72D297353CC}">
              <c16:uniqueId val="{00000001-5E1C-49B2-AACF-6F6D75F0BE24}"/>
            </c:ext>
          </c:extLst>
        </c:ser>
        <c:dLbls>
          <c:dLblPos val="ctr"/>
          <c:showLegendKey val="0"/>
          <c:showVal val="1"/>
          <c:showCatName val="0"/>
          <c:showSerName val="0"/>
          <c:showPercent val="0"/>
          <c:showBubbleSize val="0"/>
        </c:dLbls>
        <c:marker val="1"/>
        <c:smooth val="0"/>
        <c:axId val="2118596688"/>
        <c:axId val="2118598736"/>
      </c:lineChart>
      <c:catAx>
        <c:axId val="211859668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2118598736"/>
        <c:crosses val="autoZero"/>
        <c:auto val="1"/>
        <c:lblAlgn val="ctr"/>
        <c:lblOffset val="100"/>
        <c:noMultiLvlLbl val="0"/>
      </c:catAx>
      <c:valAx>
        <c:axId val="2118598736"/>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baseline="0"/>
                  <a:t> Unplanned work rate (in addition to planned work)</a:t>
                </a:r>
              </a:p>
            </c:rich>
          </c:tx>
          <c:layout>
            <c:manualLayout>
              <c:xMode val="edge"/>
              <c:yMode val="edge"/>
              <c:x val="1.04940970703979E-2"/>
              <c:y val="0.103220900365915"/>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0%" sourceLinked="1"/>
        <c:majorTickMark val="out"/>
        <c:minorTickMark val="none"/>
        <c:tickLblPos val="nextTo"/>
        <c:crossAx val="21185966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legend>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a:t>Throughput  History trend (completed items per week)</a:t>
            </a:r>
          </a:p>
        </c:rich>
      </c:tx>
      <c:overlay val="0"/>
      <c:spPr>
        <a:noFill/>
        <a:ln>
          <a:noFill/>
        </a:ln>
        <a:effectLst/>
      </c:spPr>
      <c:txPr>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manualLayout>
          <c:layoutTarget val="inner"/>
          <c:xMode val="edge"/>
          <c:yMode val="edge"/>
          <c:x val="4.7259263345146602E-2"/>
          <c:y val="0.114456824512535"/>
          <c:w val="0.929973661348373"/>
          <c:h val="0.67485842124887596"/>
        </c:manualLayout>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E614-4ACF-9CC5-E16895B6DC20}"/>
            </c:ext>
          </c:extLst>
        </c:ser>
        <c:dLbls>
          <c:dLblPos val="ctr"/>
          <c:showLegendKey val="0"/>
          <c:showVal val="1"/>
          <c:showCatName val="0"/>
          <c:showSerName val="0"/>
          <c:showPercent val="0"/>
          <c:showBubbleSize val="0"/>
        </c:dLbls>
        <c:marker val="1"/>
        <c:smooth val="0"/>
        <c:axId val="1945830112"/>
        <c:axId val="1945932480"/>
      </c:lineChart>
      <c:catAx>
        <c:axId val="194583011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1945932480"/>
        <c:crosses val="autoZero"/>
        <c:auto val="1"/>
        <c:lblAlgn val="ctr"/>
        <c:lblOffset val="100"/>
        <c:noMultiLvlLbl val="0"/>
      </c:catAx>
      <c:valAx>
        <c:axId val="1945932480"/>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out"/>
        <c:minorTickMark val="none"/>
        <c:tickLblPos val="nextTo"/>
        <c:crossAx val="1945830112"/>
        <c:crosses val="autoZero"/>
        <c:crossBetween val="between"/>
      </c:valAx>
      <c:spPr>
        <a:no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'Cycle Time'!$Z$28</c:f>
          <c:strCache>
            <c:ptCount val="1"/>
            <c:pt idx="0">
              <c:v>Calendar days to complete items (Time in Process) by week</c:v>
            </c:pt>
          </c:strCache>
        </c:strRef>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manualLayout>
          <c:layoutTarget val="inner"/>
          <c:xMode val="edge"/>
          <c:yMode val="edge"/>
          <c:x val="7.2075887253223794E-2"/>
          <c:y val="8.1781699701330396E-2"/>
          <c:w val="0.91132511696907403"/>
          <c:h val="0.67807257788428599"/>
        </c:manualLayout>
      </c:layout>
      <c:stockChart>
        <c:ser>
          <c:idx val="2"/>
          <c:order val="0"/>
          <c:tx>
            <c:v>75th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[0]!CycleTime75thRange</c:f>
              <c:numCache>
                <c:formatCode>General</c:formatCode>
                <c:ptCount val="17"/>
                <c:pt idx="0">
                  <c:v>7</c:v>
                </c:pt>
                <c:pt idx="1">
                  <c:v>12</c:v>
                </c:pt>
                <c:pt idx="2">
                  <c:v>13</c:v>
                </c:pt>
                <c:pt idx="3">
                  <c:v>12</c:v>
                </c:pt>
                <c:pt idx="4">
                  <c:v>12.5</c:v>
                </c:pt>
                <c:pt idx="5">
                  <c:v>13</c:v>
                </c:pt>
                <c:pt idx="6">
                  <c:v>8</c:v>
                </c:pt>
                <c:pt idx="7">
                  <c:v>7</c:v>
                </c:pt>
                <c:pt idx="8">
                  <c:v>19</c:v>
                </c:pt>
                <c:pt idx="9">
                  <c:v>8</c:v>
                </c:pt>
                <c:pt idx="10">
                  <c:v>13.5</c:v>
                </c:pt>
                <c:pt idx="11">
                  <c:v>14.25</c:v>
                </c:pt>
                <c:pt idx="12">
                  <c:v>9.5</c:v>
                </c:pt>
                <c:pt idx="13">
                  <c:v>13.25</c:v>
                </c:pt>
                <c:pt idx="14">
                  <c:v>10</c:v>
                </c:pt>
                <c:pt idx="15">
                  <c:v>9</c:v>
                </c:pt>
                <c:pt idx="16">
                  <c:v>11</c:v>
                </c:pt>
              </c:numCache>
            </c:numRef>
          </c:val>
          <c:smooth val="0"/>
          <c:extLst>
            <c:ext xmlns:c16="http://schemas.microsoft.com/office/drawing/2014/chart" uri="{C3380CC4-5D6E-409C-BE32-E72D297353CC}">
              <c16:uniqueId val="{00000000-ACD9-42A1-8D6E-785B1C53F3C4}"/>
            </c:ext>
          </c:extLst>
        </c:ser>
        <c:ser>
          <c:idx val="3"/>
          <c:order val="1"/>
          <c:tx>
            <c:v>Highest</c:v>
          </c:tx>
          <c:spPr>
            <a:ln w="25400" cap="rnd">
              <a:noFill/>
              <a:round/>
            </a:ln>
            <a:effectLst/>
          </c:spPr>
          <c:marker>
            <c:symbol val="dash"/>
            <c:size val="7"/>
            <c:spPr>
              <a:solidFill>
                <a:schemeClr val="bg2"/>
              </a:solidFill>
              <a:ln w="9525">
                <a:no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[0]!CycleTimeMaximumRange</c:f>
              <c:numCache>
                <c:formatCode>General</c:formatCode>
                <c:ptCount val="17"/>
                <c:pt idx="0">
                  <c:v>7</c:v>
                </c:pt>
                <c:pt idx="1">
                  <c:v>12</c:v>
                </c:pt>
                <c:pt idx="2">
                  <c:v>15</c:v>
                </c:pt>
                <c:pt idx="3">
                  <c:v>14</c:v>
                </c:pt>
                <c:pt idx="4">
                  <c:v>13</c:v>
                </c:pt>
                <c:pt idx="5">
                  <c:v>15</c:v>
                </c:pt>
                <c:pt idx="6">
                  <c:v>20</c:v>
                </c:pt>
                <c:pt idx="7">
                  <c:v>7</c:v>
                </c:pt>
                <c:pt idx="8">
                  <c:v>21</c:v>
                </c:pt>
                <c:pt idx="9">
                  <c:v>8</c:v>
                </c:pt>
                <c:pt idx="10">
                  <c:v>15</c:v>
                </c:pt>
                <c:pt idx="11">
                  <c:v>19</c:v>
                </c:pt>
                <c:pt idx="12">
                  <c:v>15</c:v>
                </c:pt>
                <c:pt idx="13">
                  <c:v>14</c:v>
                </c:pt>
                <c:pt idx="14">
                  <c:v>11</c:v>
                </c:pt>
                <c:pt idx="15">
                  <c:v>12</c:v>
                </c:pt>
                <c:pt idx="16">
                  <c:v>14</c:v>
                </c:pt>
              </c:numCache>
            </c:numRef>
          </c:val>
          <c:smooth val="0"/>
          <c:extLst>
            <c:ext xmlns:c16="http://schemas.microsoft.com/office/drawing/2014/chart" uri="{C3380CC4-5D6E-409C-BE32-E72D297353CC}">
              <c16:uniqueId val="{00000001-ACD9-42A1-8D6E-785B1C53F3C4}"/>
            </c:ext>
          </c:extLst>
        </c:ser>
        <c:ser>
          <c:idx val="4"/>
          <c:order val="2"/>
          <c:tx>
            <c:v>Median</c:v>
          </c:tx>
          <c:spPr>
            <a:ln w="9525" cap="rnd">
              <a:solidFill>
                <a:schemeClr val="accent1"/>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[0]!CycleTimeMedianRange</c:f>
              <c:numCache>
                <c:formatCode>General</c:formatCode>
                <c:ptCount val="17"/>
                <c:pt idx="0">
                  <c:v>7</c:v>
                </c:pt>
                <c:pt idx="1">
                  <c:v>6</c:v>
                </c:pt>
                <c:pt idx="2">
                  <c:v>12</c:v>
                </c:pt>
                <c:pt idx="3">
                  <c:v>11</c:v>
                </c:pt>
                <c:pt idx="4">
                  <c:v>11</c:v>
                </c:pt>
                <c:pt idx="5">
                  <c:v>9.5</c:v>
                </c:pt>
                <c:pt idx="6">
                  <c:v>6</c:v>
                </c:pt>
                <c:pt idx="7">
                  <c:v>5</c:v>
                </c:pt>
                <c:pt idx="8">
                  <c:v>10.5</c:v>
                </c:pt>
                <c:pt idx="9">
                  <c:v>8</c:v>
                </c:pt>
                <c:pt idx="10">
                  <c:v>10</c:v>
                </c:pt>
                <c:pt idx="11">
                  <c:v>7.5</c:v>
                </c:pt>
                <c:pt idx="12">
                  <c:v>8</c:v>
                </c:pt>
                <c:pt idx="13">
                  <c:v>11</c:v>
                </c:pt>
                <c:pt idx="14">
                  <c:v>8</c:v>
                </c:pt>
                <c:pt idx="15">
                  <c:v>8</c:v>
                </c:pt>
                <c:pt idx="16">
                  <c:v>9</c:v>
                </c:pt>
              </c:numCache>
            </c:numRef>
          </c:val>
          <c:smooth val="0"/>
          <c:extLst>
            <c:ext xmlns:c16="http://schemas.microsoft.com/office/drawing/2014/chart" uri="{C3380CC4-5D6E-409C-BE32-E72D297353CC}">
              <c16:uniqueId val="{00000002-ACD9-42A1-8D6E-785B1C53F3C4}"/>
            </c:ext>
          </c:extLst>
        </c:ser>
        <c:ser>
          <c:idx val="0"/>
          <c:order val="3"/>
          <c:tx>
            <c:v>Lowest</c:v>
          </c:tx>
          <c:spPr>
            <a:ln w="25400" cap="rnd">
              <a:noFill/>
              <a:round/>
            </a:ln>
            <a:effectLst/>
          </c:spPr>
          <c:marker>
            <c:symbol val="dash"/>
            <c:size val="7"/>
            <c:spPr>
              <a:solidFill>
                <a:schemeClr val="bg2"/>
              </a:solidFill>
              <a:ln w="9525">
                <a:solidFill>
                  <a:schemeClr val="bg2"/>
                </a:solid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[0]!CycleTimeMinimumRange</c:f>
              <c:numCache>
                <c:formatCode>General</c:formatCode>
                <c:ptCount val="17"/>
                <c:pt idx="0">
                  <c:v>7</c:v>
                </c:pt>
                <c:pt idx="1">
                  <c:v>4</c:v>
                </c:pt>
                <c:pt idx="2">
                  <c:v>7</c:v>
                </c:pt>
                <c:pt idx="3">
                  <c:v>7</c:v>
                </c:pt>
                <c:pt idx="4">
                  <c:v>6</c:v>
                </c:pt>
                <c:pt idx="5">
                  <c:v>2</c:v>
                </c:pt>
                <c:pt idx="6">
                  <c:v>5</c:v>
                </c:pt>
                <c:pt idx="7">
                  <c:v>2</c:v>
                </c:pt>
                <c:pt idx="8">
                  <c:v>3</c:v>
                </c:pt>
                <c:pt idx="9">
                  <c:v>6</c:v>
                </c:pt>
                <c:pt idx="10">
                  <c:v>8</c:v>
                </c:pt>
                <c:pt idx="11">
                  <c:v>3</c:v>
                </c:pt>
                <c:pt idx="12">
                  <c:v>6</c:v>
                </c:pt>
                <c:pt idx="13">
                  <c:v>7</c:v>
                </c:pt>
                <c:pt idx="14">
                  <c:v>5</c:v>
                </c:pt>
                <c:pt idx="15">
                  <c:v>6</c:v>
                </c:pt>
                <c:pt idx="16">
                  <c:v>6</c:v>
                </c:pt>
              </c:numCache>
            </c:numRef>
          </c:val>
          <c:smooth val="0"/>
          <c:extLst>
            <c:ext xmlns:c16="http://schemas.microsoft.com/office/drawing/2014/chart" uri="{C3380CC4-5D6E-409C-BE32-E72D297353CC}">
              <c16:uniqueId val="{00000003-ACD9-42A1-8D6E-785B1C53F3C4}"/>
            </c:ext>
          </c:extLst>
        </c:ser>
        <c:ser>
          <c:idx val="1"/>
          <c:order val="4"/>
          <c:tx>
            <c:v>25th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[0]!CycleTime25thRange</c:f>
              <c:numCache>
                <c:formatCode>General</c:formatCode>
                <c:ptCount val="17"/>
                <c:pt idx="0">
                  <c:v>7</c:v>
                </c:pt>
                <c:pt idx="1">
                  <c:v>5</c:v>
                </c:pt>
                <c:pt idx="2">
                  <c:v>9</c:v>
                </c:pt>
                <c:pt idx="3">
                  <c:v>8</c:v>
                </c:pt>
                <c:pt idx="4">
                  <c:v>7.5</c:v>
                </c:pt>
                <c:pt idx="5">
                  <c:v>6.5</c:v>
                </c:pt>
                <c:pt idx="6">
                  <c:v>5</c:v>
                </c:pt>
                <c:pt idx="7">
                  <c:v>3.5</c:v>
                </c:pt>
                <c:pt idx="8">
                  <c:v>8</c:v>
                </c:pt>
                <c:pt idx="9">
                  <c:v>6.5</c:v>
                </c:pt>
                <c:pt idx="10">
                  <c:v>9</c:v>
                </c:pt>
                <c:pt idx="11">
                  <c:v>7</c:v>
                </c:pt>
                <c:pt idx="12">
                  <c:v>6.5</c:v>
                </c:pt>
                <c:pt idx="13">
                  <c:v>9.5</c:v>
                </c:pt>
                <c:pt idx="14">
                  <c:v>7.75</c:v>
                </c:pt>
                <c:pt idx="15">
                  <c:v>7.75</c:v>
                </c:pt>
                <c:pt idx="16">
                  <c:v>7</c:v>
                </c:pt>
              </c:numCache>
            </c:numRef>
          </c:val>
          <c:smooth val="0"/>
          <c:extLst>
            <c:ext xmlns:c16="http://schemas.microsoft.com/office/drawing/2014/chart" uri="{C3380CC4-5D6E-409C-BE32-E72D297353CC}">
              <c16:uniqueId val="{00000004-ACD9-42A1-8D6E-785B1C53F3C4}"/>
            </c:ext>
          </c:extLst>
        </c:ser>
        <c:dLbls>
          <c:showLegendKey val="0"/>
          <c:showVal val="0"/>
          <c:showCatName val="0"/>
          <c:showSerName val="0"/>
          <c:showPercent val="0"/>
          <c:showBubbleSize val="0"/>
        </c:dLbls>
        <c:hiLowLines>
          <c:spPr>
            <a:ln w="9525" cap="flat" cmpd="sng" algn="ctr">
              <a:solidFill>
                <a:schemeClr val="bg2"/>
              </a:solidFill>
              <a:prstDash val="sysDash"/>
              <a:round/>
              <a:headEnd type="none"/>
            </a:ln>
            <a:effectLst/>
          </c:spPr>
        </c:hiLowLines>
        <c:upDownBars>
          <c:gapWidth val="150"/>
          <c:upBars>
            <c:spPr>
              <a:solidFill>
                <a:schemeClr val="bg2"/>
              </a:solidFill>
              <a:ln w="9525" cap="flat" cmpd="sng" algn="ctr">
                <a:solidFill>
                  <a:schemeClr val="bg2"/>
                </a:solidFill>
                <a:round/>
              </a:ln>
              <a:effectLst/>
            </c:spPr>
          </c:upBars>
          <c:downBars>
            <c:spPr>
              <a:solidFill>
                <a:schemeClr val="bg2"/>
              </a:solidFill>
              <a:ln w="9525" cap="flat" cmpd="sng" algn="ctr">
                <a:solidFill>
                  <a:schemeClr val="bg2"/>
                </a:solidFill>
                <a:round/>
              </a:ln>
              <a:effectLst/>
            </c:spPr>
          </c:downBars>
        </c:upDownBars>
        <c:axId val="-2129652080"/>
        <c:axId val="-2129648688"/>
      </c:stockChart>
      <c:catAx>
        <c:axId val="-2129652080"/>
        <c:scaling>
          <c:orientation val="minMax"/>
        </c:scaling>
        <c:delete val="0"/>
        <c:axPos val="b"/>
        <c:title>
          <c:tx>
            <c:strRef>
              <c:f>'Cycle Time'!$Z$31</c:f>
              <c:strCache>
                <c:ptCount val="1"/>
                <c:pt idx="0">
                  <c:v>Time in Process range for items completed within each week (year-week number)</c:v>
                </c:pt>
              </c:strCache>
            </c:strRef>
          </c:tx>
          <c:layout>
            <c:manualLayout>
              <c:xMode val="edge"/>
              <c:yMode val="edge"/>
              <c:x val="0.24431507474609199"/>
              <c:y val="0.9391135807020779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48688"/>
        <c:crosses val="autoZero"/>
        <c:auto val="1"/>
        <c:lblAlgn val="ctr"/>
        <c:lblOffset val="100"/>
        <c:noMultiLvlLbl val="0"/>
      </c:catAx>
      <c:valAx>
        <c:axId val="-2129648688"/>
        <c:scaling>
          <c:orientation val="minMax"/>
        </c:scaling>
        <c:delete val="0"/>
        <c:axPos val="l"/>
        <c:majorGridlines>
          <c:spPr>
            <a:ln w="3175" cap="flat" cmpd="sng" algn="ctr">
              <a:solidFill>
                <a:schemeClr val="accent3">
                  <a:lumMod val="20000"/>
                  <a:lumOff val="80000"/>
                  <a:alpha val="51000"/>
                </a:schemeClr>
              </a:solidFill>
              <a:prstDash val="lg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Time in calendar days</a:t>
                </a:r>
                <a:endParaRPr lang="en-US"/>
              </a:p>
            </c:rich>
          </c:tx>
          <c:layout>
            <c:manualLayout>
              <c:xMode val="edge"/>
              <c:yMode val="edge"/>
              <c:x val="1.97691429875613E-2"/>
              <c:y val="0.321292497300714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52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NET FLOW PER WEEK (ITEMS COMPLETED - ITEMS STARTED)</a:t>
            </a:r>
          </a:p>
        </c:rich>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barChart>
        <c:barDir val="col"/>
        <c:grouping val="clustered"/>
        <c:varyColors val="0"/>
        <c:ser>
          <c:idx val="0"/>
          <c:order val="0"/>
          <c:tx>
            <c:strRef>
              <c:f>'Work in Progress'!$Q$1</c:f>
              <c:strCache>
                <c:ptCount val="1"/>
                <c:pt idx="0">
                  <c:v>Delta</c:v>
                </c:pt>
              </c:strCache>
            </c:strRef>
          </c:tx>
          <c:spPr>
            <a:solidFill>
              <a:srgbClr val="70AD47">
                <a:alpha val="74902"/>
              </a:srgbClr>
            </a:solidFill>
            <a:ln>
              <a:no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[0]!WipDeltaRange</c:f>
              <c:numCache>
                <c:formatCode>General</c:formatCode>
                <c:ptCount val="18"/>
                <c:pt idx="0">
                  <c:v>-3</c:v>
                </c:pt>
                <c:pt idx="1">
                  <c:v>-9</c:v>
                </c:pt>
                <c:pt idx="2">
                  <c:v>-3</c:v>
                </c:pt>
                <c:pt idx="3">
                  <c:v>4</c:v>
                </c:pt>
                <c:pt idx="4">
                  <c:v>-5</c:v>
                </c:pt>
                <c:pt idx="5">
                  <c:v>1</c:v>
                </c:pt>
                <c:pt idx="6">
                  <c:v>3</c:v>
                </c:pt>
                <c:pt idx="7">
                  <c:v>-1</c:v>
                </c:pt>
                <c:pt idx="8">
                  <c:v>4</c:v>
                </c:pt>
                <c:pt idx="9">
                  <c:v>-2</c:v>
                </c:pt>
                <c:pt idx="10">
                  <c:v>0</c:v>
                </c:pt>
                <c:pt idx="11">
                  <c:v>-1</c:v>
                </c:pt>
                <c:pt idx="12">
                  <c:v>2</c:v>
                </c:pt>
                <c:pt idx="13">
                  <c:v>0</c:v>
                </c:pt>
                <c:pt idx="14">
                  <c:v>1</c:v>
                </c:pt>
                <c:pt idx="15">
                  <c:v>-2</c:v>
                </c:pt>
                <c:pt idx="16">
                  <c:v>-2</c:v>
                </c:pt>
                <c:pt idx="17">
                  <c:v>3</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6511-4A3E-BB3A-7BC258692869}"/>
            </c:ext>
          </c:extLst>
        </c:ser>
        <c:dLbls>
          <c:showLegendKey val="0"/>
          <c:showVal val="0"/>
          <c:showCatName val="0"/>
          <c:showSerName val="0"/>
          <c:showPercent val="0"/>
          <c:showBubbleSize val="0"/>
        </c:dLbls>
        <c:gapWidth val="219"/>
        <c:overlap val="-27"/>
        <c:axId val="2055463152"/>
        <c:axId val="2055466544"/>
      </c:barChart>
      <c:catAx>
        <c:axId val="20554631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Year-Week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crossAx val="2055466544"/>
        <c:crosses val="autoZero"/>
        <c:auto val="1"/>
        <c:lblAlgn val="ctr"/>
        <c:lblOffset val="100"/>
        <c:noMultiLvlLbl val="0"/>
      </c:catAx>
      <c:valAx>
        <c:axId val="2055466544"/>
        <c:scaling>
          <c:orientation val="minMax"/>
        </c:scaling>
        <c:delete val="1"/>
        <c:axPos val="l"/>
        <c:numFmt formatCode="General" sourceLinked="1"/>
        <c:majorTickMark val="none"/>
        <c:minorTickMark val="none"/>
        <c:tickLblPos val="nextTo"/>
        <c:crossAx val="205546315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0.69417</cdr:x>
      <cdr:y>0.75101</cdr:y>
    </cdr:from>
    <cdr:to>
      <cdr:x>0.97006</cdr:x>
      <cdr:y>0.81313</cdr:y>
    </cdr:to>
    <cdr:sp macro="" textlink="">
      <cdr:nvSpPr>
        <cdr:cNvPr id="2" name="TextBox 1">
          <a:extLst xmlns:a="http://schemas.openxmlformats.org/drawingml/2006/main">
            <a:ext uri="{FF2B5EF4-FFF2-40B4-BE49-F238E27FC236}">
              <a16:creationId xmlns:a16="http://schemas.microsoft.com/office/drawing/2014/main" id="{ED7CA667-750E-490C-994B-2EADEC111F8F}"/>
            </a:ext>
          </a:extLst>
        </cdr:cNvPr>
        <cdr:cNvSpPr txBox="1"/>
      </cdr:nvSpPr>
      <cdr:spPr>
        <a:xfrm xmlns:a="http://schemas.openxmlformats.org/drawingml/2006/main">
          <a:off x="5244343" y="3332639"/>
          <a:ext cx="2084295" cy="27565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b="1">
              <a:solidFill>
                <a:srgbClr val="FF0000"/>
              </a:solidFill>
            </a:rPr>
            <a:t>More started than</a:t>
          </a:r>
          <a:r>
            <a:rPr lang="en-US" sz="1200" b="1" baseline="0">
              <a:solidFill>
                <a:srgbClr val="FF0000"/>
              </a:solidFill>
            </a:rPr>
            <a:t> completed</a:t>
          </a:r>
          <a:endParaRPr lang="en-US" sz="1200" b="1">
            <a:solidFill>
              <a:srgbClr val="FF0000"/>
            </a:solidFill>
          </a:endParaRPr>
        </a:p>
      </cdr:txBody>
    </cdr:sp>
  </cdr:relSizeAnchor>
  <cdr:relSizeAnchor xmlns:cdr="http://schemas.openxmlformats.org/drawingml/2006/chartDrawing">
    <cdr:from>
      <cdr:x>0.68755</cdr:x>
      <cdr:y>0.08721</cdr:y>
    </cdr:from>
    <cdr:to>
      <cdr:x>0.96344</cdr:x>
      <cdr:y>0.14933</cdr:y>
    </cdr:to>
    <cdr:sp macro="" textlink="">
      <cdr:nvSpPr>
        <cdr:cNvPr id="3" name="TextBox 1">
          <a:extLst xmlns:a="http://schemas.openxmlformats.org/drawingml/2006/main">
            <a:ext uri="{FF2B5EF4-FFF2-40B4-BE49-F238E27FC236}">
              <a16:creationId xmlns:a16="http://schemas.microsoft.com/office/drawing/2014/main" id="{1A103078-4338-4DB3-ACC5-3B0790409395}"/>
            </a:ext>
          </a:extLst>
        </cdr:cNvPr>
        <cdr:cNvSpPr txBox="1"/>
      </cdr:nvSpPr>
      <cdr:spPr>
        <a:xfrm xmlns:a="http://schemas.openxmlformats.org/drawingml/2006/main">
          <a:off x="5194300" y="386976"/>
          <a:ext cx="2084294" cy="2756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solidFill>
                <a:schemeClr val="accent6"/>
              </a:solidFill>
            </a:rPr>
            <a:t>More completed than</a:t>
          </a:r>
          <a:r>
            <a:rPr lang="en-US" sz="1200" b="1" baseline="0">
              <a:solidFill>
                <a:schemeClr val="accent6"/>
              </a:solidFill>
            </a:rPr>
            <a:t> started</a:t>
          </a:r>
          <a:endParaRPr lang="en-US" sz="1200" b="1">
            <a:solidFill>
              <a:schemeClr val="accent6"/>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2DEF3-D939-1944-B527-D6306BD5A033}" type="datetimeFigureOut">
              <a:rPr lang="da-DK" smtClean="0"/>
              <a:t>08-02-2017</a:t>
            </a:fld>
            <a:endParaRPr lang="da-DK"/>
          </a:p>
        </p:txBody>
      </p:sp>
      <p:sp>
        <p:nvSpPr>
          <p:cNvPr id="4" name="Pladsholder til slidebillede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C3492-3346-A946-8128-4091ABF3E5E7}" type="slidenum">
              <a:rPr lang="da-DK" smtClean="0"/>
              <a:t>‹#›</a:t>
            </a:fld>
            <a:endParaRPr lang="da-DK"/>
          </a:p>
        </p:txBody>
      </p:sp>
    </p:spTree>
    <p:extLst>
      <p:ext uri="{BB962C8B-B14F-4D97-AF65-F5344CB8AC3E}">
        <p14:creationId xmlns:p14="http://schemas.microsoft.com/office/powerpoint/2010/main" val="62752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Denne behøver nok lidt mere uddybning, hvad illustrere J-kurven</a:t>
            </a:r>
          </a:p>
        </p:txBody>
      </p:sp>
      <p:sp>
        <p:nvSpPr>
          <p:cNvPr id="4" name="Pladsholder til slidenummer 3"/>
          <p:cNvSpPr>
            <a:spLocks noGrp="1"/>
          </p:cNvSpPr>
          <p:nvPr>
            <p:ph type="sldNum" sz="quarter" idx="10"/>
          </p:nvPr>
        </p:nvSpPr>
        <p:spPr/>
        <p:txBody>
          <a:bodyPr/>
          <a:lstStyle/>
          <a:p>
            <a:fld id="{D37C3492-3346-A946-8128-4091ABF3E5E7}" type="slidenum">
              <a:rPr lang="da-DK" smtClean="0"/>
              <a:t>6</a:t>
            </a:fld>
            <a:endParaRPr lang="da-DK"/>
          </a:p>
        </p:txBody>
      </p:sp>
    </p:spTree>
    <p:extLst>
      <p:ext uri="{BB962C8B-B14F-4D97-AF65-F5344CB8AC3E}">
        <p14:creationId xmlns:p14="http://schemas.microsoft.com/office/powerpoint/2010/main" val="48702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122363"/>
            <a:ext cx="58293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3602038"/>
            <a:ext cx="51435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98747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2389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365125"/>
            <a:ext cx="4350544"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0726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17591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709740"/>
            <a:ext cx="5915025"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4589465"/>
            <a:ext cx="5915025"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026593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DA10C-F5DC-4ABB-9B65-E3F6D695189E}" type="datetimeFigureOut">
              <a:rPr lang="da-DK" smtClean="0"/>
              <a:t>08-02-2017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2592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5127"/>
            <a:ext cx="59150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1681163"/>
            <a:ext cx="2901255"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2505075"/>
            <a:ext cx="290125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1681163"/>
            <a:ext cx="291554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2505075"/>
            <a:ext cx="291554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DA10C-F5DC-4ABB-9B65-E3F6D695189E}" type="datetimeFigureOut">
              <a:rPr lang="da-DK" smtClean="0"/>
              <a:t>08-02-2017</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51424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DA10C-F5DC-4ABB-9B65-E3F6D695189E}" type="datetimeFigureOut">
              <a:rPr lang="da-DK" smtClean="0"/>
              <a:t>08-02-2017</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371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DA10C-F5DC-4ABB-9B65-E3F6D695189E}" type="datetimeFigureOut">
              <a:rPr lang="da-DK" smtClean="0"/>
              <a:t>08-02-2017</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520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987427"/>
            <a:ext cx="347186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08-02-2017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19679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987427"/>
            <a:ext cx="3471863"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08-02-2017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04372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365127"/>
            <a:ext cx="59150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825625"/>
            <a:ext cx="59150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6356352"/>
            <a:ext cx="154305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1DA10C-F5DC-4ABB-9B65-E3F6D695189E}" type="datetimeFigureOut">
              <a:rPr lang="da-DK" smtClean="0"/>
              <a:t>08-02-2017</a:t>
            </a:fld>
            <a:endParaRPr lang="da-DK"/>
          </a:p>
        </p:txBody>
      </p:sp>
      <p:sp>
        <p:nvSpPr>
          <p:cNvPr id="5" name="Footer Placeholder 4"/>
          <p:cNvSpPr>
            <a:spLocks noGrp="1"/>
          </p:cNvSpPr>
          <p:nvPr>
            <p:ph type="ftr" sz="quarter" idx="3"/>
          </p:nvPr>
        </p:nvSpPr>
        <p:spPr>
          <a:xfrm>
            <a:off x="2271713" y="6356352"/>
            <a:ext cx="2314575"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4843463" y="6356352"/>
            <a:ext cx="154305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120313-FA17-43A4-84CF-F9B4AACD71DC}" type="slidenum">
              <a:rPr lang="da-DK" smtClean="0"/>
              <a:t>‹#›</a:t>
            </a:fld>
            <a:endParaRPr lang="da-DK"/>
          </a:p>
        </p:txBody>
      </p:sp>
    </p:spTree>
    <p:extLst>
      <p:ext uri="{BB962C8B-B14F-4D97-AF65-F5344CB8AC3E}">
        <p14:creationId xmlns:p14="http://schemas.microsoft.com/office/powerpoint/2010/main" val="379101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3093" y="1212980"/>
            <a:ext cx="5829300" cy="903612"/>
          </a:xfrm>
        </p:spPr>
        <p:txBody>
          <a:bodyPr>
            <a:noAutofit/>
          </a:bodyPr>
          <a:lstStyle/>
          <a:p>
            <a:r>
              <a:rPr lang="sv-SE" sz="7200" err="1">
                <a:solidFill>
                  <a:schemeClr val="bg1">
                    <a:lumMod val="95000"/>
                  </a:schemeClr>
                </a:solidFill>
                <a:latin typeface="Harlow Solid Italic" panose="04030604020F02020D02" pitchFamily="82" charset="0"/>
              </a:rPr>
              <a:t>Kanban</a:t>
            </a:r>
            <a:r>
              <a:rPr lang="sv-SE" sz="5400">
                <a:solidFill>
                  <a:schemeClr val="bg1">
                    <a:lumMod val="95000"/>
                  </a:schemeClr>
                </a:solidFill>
                <a:latin typeface="Harlow Solid Italic" panose="04030604020F02020D02" pitchFamily="82" charset="0"/>
              </a:rPr>
              <a:t> </a:t>
            </a:r>
            <a:br>
              <a:rPr lang="sv-SE" sz="5400">
                <a:solidFill>
                  <a:schemeClr val="bg1">
                    <a:lumMod val="95000"/>
                  </a:schemeClr>
                </a:solidFill>
                <a:latin typeface="Harlow Solid Italic" panose="04030604020F02020D02" pitchFamily="82" charset="0"/>
              </a:rPr>
            </a:br>
            <a:r>
              <a:rPr lang="sv-SE" sz="5400">
                <a:solidFill>
                  <a:schemeClr val="bg1">
                    <a:lumMod val="95000"/>
                  </a:schemeClr>
                </a:solidFill>
                <a:latin typeface="Harlow Solid Italic" panose="04030604020F02020D02" pitchFamily="82" charset="0"/>
              </a:rPr>
              <a:t>med </a:t>
            </a:r>
            <a:r>
              <a:rPr lang="sv-SE" sz="5400" err="1">
                <a:solidFill>
                  <a:schemeClr val="bg1">
                    <a:lumMod val="95000"/>
                  </a:schemeClr>
                </a:solidFill>
                <a:latin typeface="Harlow Solid Italic" panose="04030604020F02020D02" pitchFamily="82" charset="0"/>
              </a:rPr>
              <a:t>vejledning</a:t>
            </a:r>
            <a:endParaRPr lang="da-DK" sz="5400">
              <a:solidFill>
                <a:schemeClr val="bg1">
                  <a:lumMod val="95000"/>
                </a:schemeClr>
              </a:solidFill>
              <a:latin typeface="Harlow Solid Italic" panose="04030604020F02020D02" pitchFamily="8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9" y="2529023"/>
            <a:ext cx="3817270" cy="2245904"/>
          </a:xfrm>
          <a:prstGeom prst="rect">
            <a:avLst/>
          </a:prstGeom>
        </p:spPr>
      </p:pic>
      <p:sp>
        <p:nvSpPr>
          <p:cNvPr id="5" name="Title 1"/>
          <p:cNvSpPr txBox="1">
            <a:spLocks/>
          </p:cNvSpPr>
          <p:nvPr/>
        </p:nvSpPr>
        <p:spPr>
          <a:xfrm>
            <a:off x="183609" y="5833235"/>
            <a:ext cx="5829300" cy="90361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sz="2400" dirty="0">
                <a:solidFill>
                  <a:schemeClr val="bg1">
                    <a:lumMod val="95000"/>
                  </a:schemeClr>
                </a:solidFill>
                <a:latin typeface="Harlow Solid Italic" panose="04030604020F02020D02" pitchFamily="82" charset="0"/>
              </a:rPr>
              <a:t>Martin Ros</a:t>
            </a:r>
            <a:r>
              <a:rPr lang="nn-NO" sz="2400" dirty="0" err="1">
                <a:solidFill>
                  <a:schemeClr val="bg1">
                    <a:lumMod val="95000"/>
                  </a:schemeClr>
                </a:solidFill>
                <a:latin typeface="Harlow Solid Italic" panose="04030604020F02020D02" pitchFamily="82" charset="0"/>
              </a:rPr>
              <a:t>én-Lidholm</a:t>
            </a:r>
            <a:endParaRPr lang="da-DK" sz="2400" dirty="0">
              <a:solidFill>
                <a:schemeClr val="bg1">
                  <a:lumMod val="95000"/>
                </a:schemeClr>
              </a:solidFill>
              <a:latin typeface="Harlow Solid Italic" panose="04030604020F02020D02" pitchFamily="82" charset="0"/>
            </a:endParaRPr>
          </a:p>
        </p:txBody>
      </p:sp>
    </p:spTree>
    <p:extLst>
      <p:ext uri="{BB962C8B-B14F-4D97-AF65-F5344CB8AC3E}">
        <p14:creationId xmlns:p14="http://schemas.microsoft.com/office/powerpoint/2010/main" val="378014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#1 – Visualisér (</a:t>
            </a:r>
            <a:r>
              <a:rPr lang="nn-NO" sz="2800"/>
              <a:t>på kanbantavle</a:t>
            </a:r>
            <a:r>
              <a:rPr lang="nn-NO"/>
              <a:t>)</a:t>
            </a:r>
            <a:endParaRPr lang="da-DK"/>
          </a:p>
        </p:txBody>
      </p:sp>
      <p:sp>
        <p:nvSpPr>
          <p:cNvPr id="3" name="Content Placeholder 2"/>
          <p:cNvSpPr>
            <a:spLocks noGrp="1"/>
          </p:cNvSpPr>
          <p:nvPr>
            <p:ph idx="1"/>
          </p:nvPr>
        </p:nvSpPr>
        <p:spPr>
          <a:xfrm>
            <a:off x="471487" y="2527101"/>
            <a:ext cx="5915025" cy="2447628"/>
          </a:xfrm>
        </p:spPr>
        <p:txBody>
          <a:bodyPr/>
          <a:lstStyle/>
          <a:p>
            <a:pPr marL="0" indent="0">
              <a:buNone/>
            </a:pPr>
            <a:r>
              <a:rPr lang="nn-NO"/>
              <a:t>Svarer </a:t>
            </a:r>
            <a:r>
              <a:rPr lang="nn-NO" err="1"/>
              <a:t>hurtigt</a:t>
            </a:r>
            <a:r>
              <a:rPr lang="nn-NO"/>
              <a:t> bla. på </a:t>
            </a:r>
            <a:r>
              <a:rPr lang="nn-NO" err="1"/>
              <a:t>hvad</a:t>
            </a:r>
            <a:r>
              <a:rPr lang="nn-NO"/>
              <a:t> der er blokkeret, </a:t>
            </a:r>
            <a:r>
              <a:rPr lang="nn-NO" err="1"/>
              <a:t>hvem</a:t>
            </a:r>
            <a:r>
              <a:rPr lang="nn-NO"/>
              <a:t> der laver </a:t>
            </a:r>
            <a:r>
              <a:rPr lang="nn-NO" err="1"/>
              <a:t>hvad</a:t>
            </a:r>
            <a:r>
              <a:rPr lang="nn-NO"/>
              <a:t>, </a:t>
            </a:r>
            <a:r>
              <a:rPr lang="nn-NO" err="1"/>
              <a:t>hvor</a:t>
            </a:r>
            <a:r>
              <a:rPr lang="nn-NO"/>
              <a:t> </a:t>
            </a:r>
            <a:r>
              <a:rPr lang="nn-NO" err="1"/>
              <a:t>meget</a:t>
            </a:r>
            <a:r>
              <a:rPr lang="nn-NO"/>
              <a:t> WIP der er, </a:t>
            </a:r>
            <a:r>
              <a:rPr lang="nn-NO" err="1"/>
              <a:t>hvor</a:t>
            </a:r>
            <a:r>
              <a:rPr lang="nn-NO"/>
              <a:t> </a:t>
            </a:r>
            <a:r>
              <a:rPr lang="nn-NO" err="1"/>
              <a:t>opgaverne</a:t>
            </a:r>
            <a:r>
              <a:rPr lang="nn-NO"/>
              <a:t> er i </a:t>
            </a:r>
            <a:r>
              <a:rPr lang="nn-NO" err="1"/>
              <a:t>forløbet</a:t>
            </a:r>
            <a:r>
              <a:rPr lang="nn-NO"/>
              <a:t>, mv.</a:t>
            </a:r>
            <a:endParaRPr lang="da-DK"/>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259" y="3750915"/>
            <a:ext cx="3817270" cy="2245904"/>
          </a:xfrm>
          <a:prstGeom prst="rect">
            <a:avLst/>
          </a:prstGeom>
        </p:spPr>
      </p:pic>
    </p:spTree>
    <p:extLst>
      <p:ext uri="{BB962C8B-B14F-4D97-AF65-F5344CB8AC3E}">
        <p14:creationId xmlns:p14="http://schemas.microsoft.com/office/powerpoint/2010/main" val="189151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6951"/>
            <a:ext cx="6858000" cy="1768724"/>
          </a:xfrm>
          <a:prstGeom prst="rect">
            <a:avLst/>
          </a:prstGeom>
        </p:spPr>
      </p:pic>
      <p:sp>
        <p:nvSpPr>
          <p:cNvPr id="2" name="Title 1"/>
          <p:cNvSpPr>
            <a:spLocks noGrp="1"/>
          </p:cNvSpPr>
          <p:nvPr>
            <p:ph type="title"/>
          </p:nvPr>
        </p:nvSpPr>
        <p:spPr/>
        <p:txBody>
          <a:bodyPr/>
          <a:lstStyle/>
          <a:p>
            <a:r>
              <a:rPr lang="nn-NO"/>
              <a:t>KP #2 – Begræns WIP</a:t>
            </a:r>
            <a:endParaRPr lang="da-DK"/>
          </a:p>
        </p:txBody>
      </p:sp>
      <p:sp>
        <p:nvSpPr>
          <p:cNvPr id="3" name="Content Placeholder 2"/>
          <p:cNvSpPr>
            <a:spLocks noGrp="1"/>
          </p:cNvSpPr>
          <p:nvPr>
            <p:ph idx="1"/>
          </p:nvPr>
        </p:nvSpPr>
        <p:spPr>
          <a:xfrm>
            <a:off x="471487" y="3774876"/>
            <a:ext cx="5915025" cy="1054299"/>
          </a:xfrm>
        </p:spPr>
        <p:txBody>
          <a:bodyPr>
            <a:normAutofit/>
          </a:bodyPr>
          <a:lstStyle/>
          <a:p>
            <a:pPr marL="0" indent="0">
              <a:buNone/>
            </a:pPr>
            <a:r>
              <a:rPr lang="nn-NO"/>
              <a:t>Balance, bæredygtighed og flow opnås ved at begrænse igangværende arbejde (WIP) samt benytte </a:t>
            </a:r>
            <a:r>
              <a:rPr lang="nn-NO" i="1"/>
              <a:t>pull</a:t>
            </a:r>
            <a:r>
              <a:rPr lang="nn-NO"/>
              <a:t> igennem forløbet, </a:t>
            </a:r>
            <a:r>
              <a:rPr lang="nn-NO" b="1"/>
              <a:t>ikke</a:t>
            </a:r>
            <a:r>
              <a:rPr lang="nn-NO"/>
              <a:t> </a:t>
            </a:r>
            <a:r>
              <a:rPr lang="nn-NO" i="1"/>
              <a:t>push.</a:t>
            </a:r>
            <a:endParaRPr lang="da-DK"/>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953000"/>
            <a:ext cx="6858000" cy="1905308"/>
          </a:xfrm>
          <a:prstGeom prst="rect">
            <a:avLst/>
          </a:prstGeom>
        </p:spPr>
      </p:pic>
    </p:spTree>
    <p:extLst>
      <p:ext uri="{BB962C8B-B14F-4D97-AF65-F5344CB8AC3E}">
        <p14:creationId xmlns:p14="http://schemas.microsoft.com/office/powerpoint/2010/main" val="239692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9974"/>
            <a:ext cx="6858000" cy="3248025"/>
          </a:xfrm>
          <a:prstGeom prst="rect">
            <a:avLst/>
          </a:prstGeom>
        </p:spPr>
      </p:pic>
      <p:sp>
        <p:nvSpPr>
          <p:cNvPr id="2" name="Title 1"/>
          <p:cNvSpPr>
            <a:spLocks noGrp="1"/>
          </p:cNvSpPr>
          <p:nvPr>
            <p:ph type="title"/>
          </p:nvPr>
        </p:nvSpPr>
        <p:spPr/>
        <p:txBody>
          <a:bodyPr/>
          <a:lstStyle/>
          <a:p>
            <a:r>
              <a:rPr lang="nn-NO"/>
              <a:t>KP #3 – Styr flow</a:t>
            </a:r>
            <a:endParaRPr lang="da-DK"/>
          </a:p>
        </p:txBody>
      </p:sp>
      <p:sp>
        <p:nvSpPr>
          <p:cNvPr id="3" name="Content Placeholder 2"/>
          <p:cNvSpPr>
            <a:spLocks noGrp="1"/>
          </p:cNvSpPr>
          <p:nvPr>
            <p:ph idx="1"/>
          </p:nvPr>
        </p:nvSpPr>
        <p:spPr>
          <a:xfrm>
            <a:off x="471488" y="2241351"/>
            <a:ext cx="5915025" cy="2447628"/>
          </a:xfrm>
        </p:spPr>
        <p:txBody>
          <a:bodyPr>
            <a:normAutofit/>
          </a:bodyPr>
          <a:lstStyle/>
          <a:p>
            <a:pPr marL="0" indent="0">
              <a:buNone/>
            </a:pPr>
            <a:r>
              <a:rPr lang="nn-NO" dirty="0"/>
              <a:t>… søg stabilitet, rettidighed og gode økonomiske resultater, vær bevist om </a:t>
            </a:r>
            <a:r>
              <a:rPr lang="nn-NO" b="1" dirty="0"/>
              <a:t>hvad</a:t>
            </a:r>
            <a:r>
              <a:rPr lang="nn-NO" dirty="0"/>
              <a:t> du leverer til </a:t>
            </a:r>
            <a:r>
              <a:rPr lang="nn-NO" b="1" dirty="0"/>
              <a:t>hvem</a:t>
            </a:r>
            <a:r>
              <a:rPr lang="nn-NO" dirty="0"/>
              <a:t> og </a:t>
            </a:r>
            <a:r>
              <a:rPr lang="nn-NO" b="1" dirty="0"/>
              <a:t>hvorfor</a:t>
            </a:r>
            <a:r>
              <a:rPr lang="nn-NO" dirty="0"/>
              <a:t> og forudse kundernes behov.</a:t>
            </a:r>
          </a:p>
          <a:p>
            <a:pPr marL="0" indent="0">
              <a:buNone/>
            </a:pPr>
            <a:endParaRPr lang="nn-NO" dirty="0"/>
          </a:p>
          <a:p>
            <a:pPr marL="0" indent="0">
              <a:buNone/>
            </a:pPr>
            <a:r>
              <a:rPr lang="nn-NO" dirty="0"/>
              <a:t>Opræt flow-dashboards for portefølje og teams.</a:t>
            </a:r>
            <a:endParaRPr lang="da-DK" dirty="0"/>
          </a:p>
        </p:txBody>
      </p:sp>
    </p:spTree>
    <p:extLst>
      <p:ext uri="{BB962C8B-B14F-4D97-AF65-F5344CB8AC3E}">
        <p14:creationId xmlns:p14="http://schemas.microsoft.com/office/powerpoint/2010/main" val="167326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25"/>
            <a:ext cx="6858000" cy="3086100"/>
          </a:xfrm>
          <a:prstGeom prst="rect">
            <a:avLst/>
          </a:prstGeom>
        </p:spPr>
      </p:pic>
      <p:sp>
        <p:nvSpPr>
          <p:cNvPr id="2" name="Title 1"/>
          <p:cNvSpPr>
            <a:spLocks noGrp="1"/>
          </p:cNvSpPr>
          <p:nvPr>
            <p:ph type="title"/>
          </p:nvPr>
        </p:nvSpPr>
        <p:spPr/>
        <p:txBody>
          <a:bodyPr/>
          <a:lstStyle/>
          <a:p>
            <a:r>
              <a:rPr lang="nn-NO"/>
              <a:t>KP #4 – Gør politikker eksplicitte</a:t>
            </a:r>
            <a:endParaRPr lang="da-DK"/>
          </a:p>
        </p:txBody>
      </p:sp>
      <p:sp>
        <p:nvSpPr>
          <p:cNvPr id="3" name="Content Placeholder 2"/>
          <p:cNvSpPr>
            <a:spLocks noGrp="1"/>
          </p:cNvSpPr>
          <p:nvPr>
            <p:ph idx="1"/>
          </p:nvPr>
        </p:nvSpPr>
        <p:spPr>
          <a:xfrm>
            <a:off x="471487" y="5251251"/>
            <a:ext cx="5915025" cy="2447628"/>
          </a:xfrm>
        </p:spPr>
        <p:txBody>
          <a:bodyPr>
            <a:normAutofit/>
          </a:bodyPr>
          <a:lstStyle/>
          <a:p>
            <a:pPr marL="0" indent="0">
              <a:buNone/>
            </a:pPr>
            <a:r>
              <a:rPr lang="nn-NO" err="1"/>
              <a:t>Kompleter</a:t>
            </a:r>
            <a:r>
              <a:rPr lang="nn-NO"/>
              <a:t> den </a:t>
            </a:r>
            <a:r>
              <a:rPr lang="nn-NO" err="1"/>
              <a:t>visualiserde</a:t>
            </a:r>
            <a:r>
              <a:rPr lang="nn-NO"/>
              <a:t> </a:t>
            </a:r>
            <a:r>
              <a:rPr lang="nn-NO" err="1"/>
              <a:t>proces</a:t>
            </a:r>
            <a:r>
              <a:rPr lang="nn-NO"/>
              <a:t> med </a:t>
            </a:r>
            <a:r>
              <a:rPr lang="nn-NO" err="1"/>
              <a:t>skrevne</a:t>
            </a:r>
            <a:r>
              <a:rPr lang="nn-NO"/>
              <a:t> </a:t>
            </a:r>
            <a:r>
              <a:rPr lang="nn-NO" err="1"/>
              <a:t>politikker</a:t>
            </a:r>
            <a:r>
              <a:rPr lang="nn-NO"/>
              <a:t> for at </a:t>
            </a:r>
            <a:r>
              <a:rPr lang="nn-NO" err="1"/>
              <a:t>højne</a:t>
            </a:r>
            <a:r>
              <a:rPr lang="nn-NO"/>
              <a:t> </a:t>
            </a:r>
            <a:r>
              <a:rPr lang="nn-NO" err="1"/>
              <a:t>gennemsigtigheden</a:t>
            </a:r>
            <a:r>
              <a:rPr lang="nn-NO"/>
              <a:t> </a:t>
            </a:r>
            <a:r>
              <a:rPr lang="nn-NO" err="1"/>
              <a:t>yderligere</a:t>
            </a:r>
            <a:r>
              <a:rPr lang="nn-NO"/>
              <a:t> og </a:t>
            </a:r>
            <a:r>
              <a:rPr lang="nn-NO" err="1"/>
              <a:t>skabe</a:t>
            </a:r>
            <a:r>
              <a:rPr lang="nn-NO"/>
              <a:t> en </a:t>
            </a:r>
            <a:r>
              <a:rPr lang="nn-NO" err="1"/>
              <a:t>fælles</a:t>
            </a:r>
            <a:r>
              <a:rPr lang="nn-NO"/>
              <a:t> </a:t>
            </a:r>
            <a:r>
              <a:rPr lang="nn-NO" err="1"/>
              <a:t>forståelse</a:t>
            </a:r>
            <a:r>
              <a:rPr lang="nn-NO"/>
              <a:t> for </a:t>
            </a:r>
            <a:r>
              <a:rPr lang="nn-NO" err="1"/>
              <a:t>processerne</a:t>
            </a:r>
            <a:r>
              <a:rPr lang="nn-NO"/>
              <a:t>.</a:t>
            </a:r>
            <a:endParaRPr lang="da-DK"/>
          </a:p>
          <a:p>
            <a:pPr marL="0" indent="0">
              <a:buNone/>
            </a:pPr>
            <a:endParaRPr lang="da-DK"/>
          </a:p>
        </p:txBody>
      </p:sp>
    </p:spTree>
    <p:extLst>
      <p:ext uri="{BB962C8B-B14F-4D97-AF65-F5344CB8AC3E}">
        <p14:creationId xmlns:p14="http://schemas.microsoft.com/office/powerpoint/2010/main" val="328420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#5 – </a:t>
            </a:r>
            <a:r>
              <a:rPr lang="nn-NO" sz="2800"/>
              <a:t>Implementér feedback loops</a:t>
            </a:r>
            <a:endParaRPr lang="da-DK" sz="2800"/>
          </a:p>
        </p:txBody>
      </p:sp>
      <p:sp>
        <p:nvSpPr>
          <p:cNvPr id="3" name="Content Placeholder 2"/>
          <p:cNvSpPr>
            <a:spLocks noGrp="1"/>
          </p:cNvSpPr>
          <p:nvPr>
            <p:ph idx="1"/>
          </p:nvPr>
        </p:nvSpPr>
        <p:spPr>
          <a:xfrm>
            <a:off x="471487" y="2527101"/>
            <a:ext cx="5915025" cy="768549"/>
          </a:xfrm>
          <a:noFill/>
        </p:spPr>
        <p:txBody>
          <a:bodyPr>
            <a:normAutofit/>
          </a:bodyPr>
          <a:lstStyle/>
          <a:p>
            <a:pPr marL="0" indent="0">
              <a:spcAft>
                <a:spcPts val="600"/>
              </a:spcAft>
              <a:buNone/>
            </a:pPr>
            <a:r>
              <a:rPr lang="nn-NO" dirty="0"/>
              <a:t>Hyppige relevante feedbacks er forudsætningen</a:t>
            </a:r>
            <a:br>
              <a:rPr lang="nn-NO" dirty="0"/>
            </a:br>
            <a:r>
              <a:rPr lang="nn-NO" dirty="0"/>
              <a:t>for kontinuerlig forbedring (</a:t>
            </a:r>
            <a:r>
              <a:rPr lang="nn-NO" i="1" dirty="0"/>
              <a:t>kaizen</a:t>
            </a:r>
            <a:r>
              <a:rPr lang="nn-NO" dirty="0"/>
              <a: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400" r="21400"/>
          <a:stretch/>
        </p:blipFill>
        <p:spPr>
          <a:xfrm>
            <a:off x="3428999" y="3295650"/>
            <a:ext cx="2724151" cy="2857500"/>
          </a:xfrm>
          <a:prstGeom prst="rect">
            <a:avLst/>
          </a:prstGeom>
        </p:spPr>
      </p:pic>
      <p:sp>
        <p:nvSpPr>
          <p:cNvPr id="6" name="Content Placeholder 2"/>
          <p:cNvSpPr txBox="1">
            <a:spLocks/>
          </p:cNvSpPr>
          <p:nvPr/>
        </p:nvSpPr>
        <p:spPr>
          <a:xfrm>
            <a:off x="471486" y="3571576"/>
            <a:ext cx="3348039" cy="2648249"/>
          </a:xfrm>
          <a:prstGeom prst="rect">
            <a:avLst/>
          </a:prstGeom>
          <a:noFill/>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dirty="0"/>
              <a:t>Eksempler: </a:t>
            </a:r>
          </a:p>
          <a:p>
            <a:pPr>
              <a:spcAft>
                <a:spcPts val="600"/>
              </a:spcAft>
            </a:pPr>
            <a:r>
              <a:rPr lang="da-DK" dirty="0" err="1"/>
              <a:t>Build</a:t>
            </a:r>
            <a:r>
              <a:rPr lang="da-DK" dirty="0"/>
              <a:t>-serverafvikling af tests</a:t>
            </a:r>
          </a:p>
          <a:p>
            <a:pPr>
              <a:spcAft>
                <a:spcPts val="600"/>
              </a:spcAft>
            </a:pPr>
            <a:r>
              <a:rPr lang="da-DK" dirty="0"/>
              <a:t>Standup- og </a:t>
            </a:r>
            <a:r>
              <a:rPr lang="da-DK" dirty="0" err="1"/>
              <a:t>replenishment</a:t>
            </a:r>
            <a:r>
              <a:rPr lang="da-DK" dirty="0"/>
              <a:t>-møder</a:t>
            </a:r>
          </a:p>
          <a:p>
            <a:pPr>
              <a:spcAft>
                <a:spcPts val="600"/>
              </a:spcAft>
            </a:pPr>
            <a:r>
              <a:rPr lang="da-DK" dirty="0"/>
              <a:t>Flowmetrikker</a:t>
            </a:r>
          </a:p>
          <a:p>
            <a:pPr>
              <a:spcAft>
                <a:spcPts val="600"/>
              </a:spcAft>
            </a:pPr>
            <a:r>
              <a:rPr lang="da-DK" dirty="0"/>
              <a:t>Medarbejder- og kundetilfredsmålinger</a:t>
            </a:r>
          </a:p>
          <a:p>
            <a:pPr>
              <a:spcAft>
                <a:spcPts val="600"/>
              </a:spcAft>
            </a:pPr>
            <a:r>
              <a:rPr lang="da-DK" dirty="0"/>
              <a:t>Applikationsinstrumentering</a:t>
            </a:r>
          </a:p>
          <a:p>
            <a:pPr>
              <a:spcAft>
                <a:spcPts val="600"/>
              </a:spcAft>
            </a:pPr>
            <a:r>
              <a:rPr lang="da-DK" dirty="0" err="1"/>
              <a:t>HelpDesk</a:t>
            </a:r>
            <a:r>
              <a:rPr lang="da-DK" dirty="0"/>
              <a:t> med op</a:t>
            </a:r>
            <a:r>
              <a:rPr lang="nn-NO" dirty="0" err="1"/>
              <a:t>følgning</a:t>
            </a:r>
            <a:r>
              <a:rPr lang="nn-NO" dirty="0"/>
              <a:t> </a:t>
            </a:r>
            <a:endParaRPr lang="da-DK" dirty="0"/>
          </a:p>
        </p:txBody>
      </p:sp>
    </p:spTree>
    <p:extLst>
      <p:ext uri="{BB962C8B-B14F-4D97-AF65-F5344CB8AC3E}">
        <p14:creationId xmlns:p14="http://schemas.microsoft.com/office/powerpoint/2010/main" val="327704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36000"/>
                    </a14:imgEffect>
                  </a14:imgLayer>
                </a14:imgProps>
              </a:ext>
            </a:extLst>
          </a:blip>
          <a:srcRect/>
          <a:stretch>
            <a:fillRect t="18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#6 – Forbedre i fællesskab,</a:t>
            </a:r>
            <a:endParaRPr lang="da-DK"/>
          </a:p>
        </p:txBody>
      </p:sp>
      <p:sp>
        <p:nvSpPr>
          <p:cNvPr id="3" name="Content Placeholder 2"/>
          <p:cNvSpPr>
            <a:spLocks noGrp="1"/>
          </p:cNvSpPr>
          <p:nvPr>
            <p:ph idx="1"/>
          </p:nvPr>
        </p:nvSpPr>
        <p:spPr>
          <a:xfrm>
            <a:off x="2257426" y="3231951"/>
            <a:ext cx="2914650" cy="2447628"/>
          </a:xfrm>
        </p:spPr>
        <p:txBody>
          <a:bodyPr>
            <a:normAutofit/>
          </a:bodyPr>
          <a:lstStyle/>
          <a:p>
            <a:pPr marL="0" indent="0">
              <a:buNone/>
            </a:pPr>
            <a:r>
              <a:rPr lang="nn-NO" err="1"/>
              <a:t>Benyt</a:t>
            </a:r>
            <a:r>
              <a:rPr lang="nn-NO"/>
              <a:t> </a:t>
            </a:r>
            <a:r>
              <a:rPr lang="nn-NO" i="1" err="1"/>
              <a:t>Build</a:t>
            </a:r>
            <a:r>
              <a:rPr lang="nn-NO" i="1"/>
              <a:t>, </a:t>
            </a:r>
            <a:r>
              <a:rPr lang="nn-NO" i="1" err="1"/>
              <a:t>Measure</a:t>
            </a:r>
            <a:r>
              <a:rPr lang="nn-NO" i="1"/>
              <a:t>, </a:t>
            </a:r>
            <a:r>
              <a:rPr lang="nn-NO" i="1" err="1"/>
              <a:t>Learn</a:t>
            </a:r>
            <a:r>
              <a:rPr lang="nn-NO" err="1"/>
              <a:t>-cyklussen</a:t>
            </a:r>
            <a:r>
              <a:rPr lang="nn-NO"/>
              <a:t>, med </a:t>
            </a:r>
            <a:r>
              <a:rPr lang="nn-NO" err="1"/>
              <a:t>afsæt</a:t>
            </a:r>
            <a:r>
              <a:rPr lang="nn-NO"/>
              <a:t> i </a:t>
            </a:r>
            <a:r>
              <a:rPr lang="nn-NO" err="1"/>
              <a:t>hypoteser</a:t>
            </a:r>
            <a:r>
              <a:rPr lang="nn-NO"/>
              <a:t>, for </a:t>
            </a:r>
            <a:r>
              <a:rPr lang="nn-NO" err="1"/>
              <a:t>hurtigt</a:t>
            </a:r>
            <a:r>
              <a:rPr lang="nn-NO"/>
              <a:t>  at blive </a:t>
            </a:r>
            <a:r>
              <a:rPr lang="nn-NO" err="1"/>
              <a:t>klogere</a:t>
            </a:r>
            <a:r>
              <a:rPr lang="nn-NO"/>
              <a:t> ved </a:t>
            </a:r>
            <a:r>
              <a:rPr lang="nn-NO" err="1"/>
              <a:t>hjælp</a:t>
            </a:r>
            <a:r>
              <a:rPr lang="nn-NO"/>
              <a:t> </a:t>
            </a:r>
            <a:r>
              <a:rPr lang="nn-NO" err="1"/>
              <a:t>af</a:t>
            </a:r>
            <a:r>
              <a:rPr lang="nn-NO"/>
              <a:t> data, i </a:t>
            </a:r>
            <a:r>
              <a:rPr lang="nn-NO" err="1"/>
              <a:t>stedet</a:t>
            </a:r>
            <a:r>
              <a:rPr lang="nn-NO"/>
              <a:t> for </a:t>
            </a:r>
            <a:r>
              <a:rPr lang="nn-NO" err="1"/>
              <a:t>følelser</a:t>
            </a:r>
            <a:r>
              <a:rPr lang="nn-NO"/>
              <a:t> og </a:t>
            </a:r>
            <a:r>
              <a:rPr lang="nn-NO" err="1"/>
              <a:t>holdninger</a:t>
            </a:r>
            <a:r>
              <a:rPr lang="nn-NO"/>
              <a:t>.</a:t>
            </a:r>
            <a:endParaRPr lang="da-DK"/>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da-DK"/>
              <a:t>vokse eksperimentelt</a:t>
            </a:r>
          </a:p>
        </p:txBody>
      </p:sp>
    </p:spTree>
    <p:extLst>
      <p:ext uri="{BB962C8B-B14F-4D97-AF65-F5344CB8AC3E}">
        <p14:creationId xmlns:p14="http://schemas.microsoft.com/office/powerpoint/2010/main" val="184021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tretch>
            <a:fillRect/>
          </a:stretch>
        </p:blipFill>
        <p:spPr>
          <a:xfrm>
            <a:off x="0" y="1714500"/>
            <a:ext cx="6858000" cy="5143500"/>
          </a:xfrm>
          <a:prstGeom prst="rect">
            <a:avLst/>
          </a:prstGeom>
        </p:spPr>
      </p:pic>
      <p:sp>
        <p:nvSpPr>
          <p:cNvPr id="2" name="Title 1"/>
          <p:cNvSpPr>
            <a:spLocks noGrp="1"/>
          </p:cNvSpPr>
          <p:nvPr>
            <p:ph type="title"/>
          </p:nvPr>
        </p:nvSpPr>
        <p:spPr/>
        <p:txBody>
          <a:bodyPr/>
          <a:lstStyle/>
          <a:p>
            <a:r>
              <a:rPr lang="da-DK"/>
              <a:t>Egnethed til formålet</a:t>
            </a:r>
            <a:br>
              <a:rPr lang="da-DK"/>
            </a:br>
            <a:r>
              <a:rPr lang="da-DK"/>
              <a:t>(</a:t>
            </a:r>
            <a:r>
              <a:rPr lang="da-DK" i="1"/>
              <a:t>Fitness for Purpose</a:t>
            </a:r>
            <a:r>
              <a:rPr lang="da-DK"/>
              <a:t>)</a:t>
            </a:r>
          </a:p>
        </p:txBody>
      </p:sp>
      <p:sp>
        <p:nvSpPr>
          <p:cNvPr id="3" name="Content Placeholder 2"/>
          <p:cNvSpPr>
            <a:spLocks noGrp="1"/>
          </p:cNvSpPr>
          <p:nvPr>
            <p:ph idx="1"/>
          </p:nvPr>
        </p:nvSpPr>
        <p:spPr>
          <a:xfrm>
            <a:off x="471487" y="2527101"/>
            <a:ext cx="6153248" cy="4072752"/>
          </a:xfrm>
        </p:spPr>
        <p:txBody>
          <a:bodyPr>
            <a:normAutofit/>
          </a:bodyPr>
          <a:lstStyle/>
          <a:p>
            <a:pPr marL="0" indent="0">
              <a:spcAft>
                <a:spcPts val="600"/>
              </a:spcAft>
              <a:buNone/>
            </a:pPr>
            <a:r>
              <a:rPr lang="nn-NO" b="1" err="1">
                <a:solidFill>
                  <a:schemeClr val="bg1">
                    <a:lumMod val="95000"/>
                  </a:schemeClr>
                </a:solidFill>
              </a:rPr>
              <a:t>Hvorfor</a:t>
            </a:r>
            <a:r>
              <a:rPr lang="nn-NO" b="1">
                <a:solidFill>
                  <a:schemeClr val="bg1">
                    <a:lumMod val="95000"/>
                  </a:schemeClr>
                </a:solidFill>
              </a:rPr>
              <a:t> </a:t>
            </a:r>
            <a:r>
              <a:rPr lang="nn-NO" err="1">
                <a:solidFill>
                  <a:schemeClr val="bg1">
                    <a:lumMod val="95000"/>
                  </a:schemeClr>
                </a:solidFill>
              </a:rPr>
              <a:t>findes</a:t>
            </a:r>
            <a:r>
              <a:rPr lang="nn-NO">
                <a:solidFill>
                  <a:schemeClr val="bg1">
                    <a:lumMod val="95000"/>
                  </a:schemeClr>
                </a:solidFill>
              </a:rPr>
              <a:t> dit/</a:t>
            </a:r>
            <a:r>
              <a:rPr lang="nn-NO" err="1">
                <a:solidFill>
                  <a:schemeClr val="bg1">
                    <a:lumMod val="95000"/>
                  </a:schemeClr>
                </a:solidFill>
              </a:rPr>
              <a:t>jeres</a:t>
            </a:r>
            <a:r>
              <a:rPr lang="nn-NO">
                <a:solidFill>
                  <a:schemeClr val="bg1">
                    <a:lumMod val="95000"/>
                  </a:schemeClr>
                </a:solidFill>
              </a:rPr>
              <a:t> service/team?</a:t>
            </a:r>
          </a:p>
          <a:p>
            <a:pPr marL="0" indent="0">
              <a:spcAft>
                <a:spcPts val="600"/>
              </a:spcAft>
              <a:buNone/>
            </a:pPr>
            <a:r>
              <a:rPr lang="nn-NO" b="1" err="1">
                <a:solidFill>
                  <a:schemeClr val="bg1">
                    <a:lumMod val="95000"/>
                  </a:schemeClr>
                </a:solidFill>
              </a:rPr>
              <a:t>Hvem</a:t>
            </a:r>
            <a:r>
              <a:rPr lang="nn-NO" b="1">
                <a:solidFill>
                  <a:schemeClr val="bg1">
                    <a:lumMod val="95000"/>
                  </a:schemeClr>
                </a:solidFill>
              </a:rPr>
              <a:t>/</a:t>
            </a:r>
            <a:r>
              <a:rPr lang="nn-NO" b="1" err="1">
                <a:solidFill>
                  <a:schemeClr val="bg1">
                    <a:lumMod val="95000"/>
                  </a:schemeClr>
                </a:solidFill>
              </a:rPr>
              <a:t>hvilke</a:t>
            </a:r>
            <a:r>
              <a:rPr lang="nn-NO" b="1">
                <a:solidFill>
                  <a:schemeClr val="bg1">
                    <a:lumMod val="95000"/>
                  </a:schemeClr>
                </a:solidFill>
              </a:rPr>
              <a:t> </a:t>
            </a:r>
            <a:r>
              <a:rPr lang="nn-NO" err="1">
                <a:solidFill>
                  <a:schemeClr val="bg1">
                    <a:lumMod val="95000"/>
                  </a:schemeClr>
                </a:solidFill>
              </a:rPr>
              <a:t>servicerer</a:t>
            </a:r>
            <a:r>
              <a:rPr lang="nn-NO">
                <a:solidFill>
                  <a:schemeClr val="bg1">
                    <a:lumMod val="95000"/>
                  </a:schemeClr>
                </a:solidFill>
              </a:rPr>
              <a:t> du/I?</a:t>
            </a:r>
          </a:p>
          <a:p>
            <a:pPr marL="0" indent="0">
              <a:spcAft>
                <a:spcPts val="600"/>
              </a:spcAft>
              <a:buNone/>
            </a:pPr>
            <a:r>
              <a:rPr lang="nn-NO" err="1">
                <a:solidFill>
                  <a:schemeClr val="bg1">
                    <a:lumMod val="95000"/>
                  </a:schemeClr>
                </a:solidFill>
              </a:rPr>
              <a:t>Hvilke</a:t>
            </a:r>
            <a:r>
              <a:rPr lang="nn-NO">
                <a:solidFill>
                  <a:schemeClr val="bg1">
                    <a:lumMod val="95000"/>
                  </a:schemeClr>
                </a:solidFill>
              </a:rPr>
              <a:t> </a:t>
            </a:r>
            <a:r>
              <a:rPr lang="nn-NO" b="1" err="1">
                <a:solidFill>
                  <a:schemeClr val="bg1">
                    <a:lumMod val="95000"/>
                  </a:schemeClr>
                </a:solidFill>
              </a:rPr>
              <a:t>værdier</a:t>
            </a:r>
            <a:r>
              <a:rPr lang="nn-NO" b="1">
                <a:solidFill>
                  <a:schemeClr val="bg1">
                    <a:lumMod val="95000"/>
                  </a:schemeClr>
                </a:solidFill>
              </a:rPr>
              <a:t> </a:t>
            </a:r>
            <a:r>
              <a:rPr lang="nn-NO">
                <a:solidFill>
                  <a:schemeClr val="bg1">
                    <a:lumMod val="95000"/>
                  </a:schemeClr>
                </a:solidFill>
              </a:rPr>
              <a:t>vil du/I </a:t>
            </a:r>
            <a:r>
              <a:rPr lang="nn-NO" err="1">
                <a:solidFill>
                  <a:schemeClr val="bg1">
                    <a:lumMod val="95000"/>
                  </a:schemeClr>
                </a:solidFill>
              </a:rPr>
              <a:t>opretholde</a:t>
            </a:r>
            <a:r>
              <a:rPr lang="nn-NO">
                <a:solidFill>
                  <a:schemeClr val="bg1">
                    <a:lumMod val="95000"/>
                  </a:schemeClr>
                </a:solidFill>
              </a:rPr>
              <a:t>?</a:t>
            </a:r>
          </a:p>
          <a:p>
            <a:pPr marL="0" indent="0">
              <a:spcAft>
                <a:spcPts val="600"/>
              </a:spcAft>
              <a:buNone/>
            </a:pPr>
            <a:r>
              <a:rPr lang="nn-NO" b="1" err="1">
                <a:solidFill>
                  <a:schemeClr val="bg1">
                    <a:lumMod val="95000"/>
                  </a:schemeClr>
                </a:solidFill>
              </a:rPr>
              <a:t>Hvordan</a:t>
            </a:r>
            <a:r>
              <a:rPr lang="nn-NO">
                <a:solidFill>
                  <a:schemeClr val="bg1">
                    <a:lumMod val="95000"/>
                  </a:schemeClr>
                </a:solidFill>
              </a:rPr>
              <a:t> måler dine/</a:t>
            </a:r>
            <a:r>
              <a:rPr lang="nn-NO" err="1">
                <a:solidFill>
                  <a:schemeClr val="bg1">
                    <a:lumMod val="95000"/>
                  </a:schemeClr>
                </a:solidFill>
              </a:rPr>
              <a:t>jeres</a:t>
            </a:r>
            <a:r>
              <a:rPr lang="nn-NO">
                <a:solidFill>
                  <a:schemeClr val="bg1">
                    <a:lumMod val="95000"/>
                  </a:schemeClr>
                </a:solidFill>
              </a:rPr>
              <a:t> </a:t>
            </a:r>
            <a:r>
              <a:rPr lang="nn-NO" i="1" err="1">
                <a:solidFill>
                  <a:schemeClr val="bg1">
                    <a:lumMod val="95000"/>
                  </a:schemeClr>
                </a:solidFill>
              </a:rPr>
              <a:t>stakeholders</a:t>
            </a:r>
            <a:r>
              <a:rPr lang="nn-NO">
                <a:solidFill>
                  <a:schemeClr val="bg1">
                    <a:lumMod val="95000"/>
                  </a:schemeClr>
                </a:solidFill>
              </a:rPr>
              <a:t> </a:t>
            </a:r>
            <a:br>
              <a:rPr lang="nn-NO">
                <a:solidFill>
                  <a:schemeClr val="bg1">
                    <a:lumMod val="95000"/>
                  </a:schemeClr>
                </a:solidFill>
              </a:rPr>
            </a:br>
            <a:r>
              <a:rPr lang="nn-NO">
                <a:solidFill>
                  <a:schemeClr val="bg1">
                    <a:lumMod val="95000"/>
                  </a:schemeClr>
                </a:solidFill>
              </a:rPr>
              <a:t>den </a:t>
            </a:r>
            <a:r>
              <a:rPr lang="nn-NO" err="1">
                <a:solidFill>
                  <a:schemeClr val="bg1">
                    <a:lumMod val="95000"/>
                  </a:schemeClr>
                </a:solidFill>
              </a:rPr>
              <a:t>værdi</a:t>
            </a:r>
            <a:r>
              <a:rPr lang="nn-NO">
                <a:solidFill>
                  <a:schemeClr val="bg1">
                    <a:lumMod val="95000"/>
                  </a:schemeClr>
                </a:solidFill>
              </a:rPr>
              <a:t> de får?</a:t>
            </a:r>
          </a:p>
          <a:p>
            <a:pPr marL="0" indent="0">
              <a:spcAft>
                <a:spcPts val="600"/>
              </a:spcAft>
              <a:buNone/>
            </a:pPr>
            <a:r>
              <a:rPr lang="nn-NO">
                <a:solidFill>
                  <a:schemeClr val="bg1">
                    <a:lumMod val="95000"/>
                  </a:schemeClr>
                </a:solidFill>
              </a:rPr>
              <a:t>Er du/I </a:t>
            </a:r>
            <a:r>
              <a:rPr lang="nn-NO" b="1" err="1">
                <a:solidFill>
                  <a:schemeClr val="bg1">
                    <a:lumMod val="95000"/>
                  </a:schemeClr>
                </a:solidFill>
              </a:rPr>
              <a:t>optimeret</a:t>
            </a:r>
            <a:r>
              <a:rPr lang="nn-NO">
                <a:solidFill>
                  <a:schemeClr val="bg1">
                    <a:lumMod val="95000"/>
                  </a:schemeClr>
                </a:solidFill>
              </a:rPr>
              <a:t> til formålet?</a:t>
            </a:r>
          </a:p>
          <a:p>
            <a:pPr marL="0" indent="0">
              <a:spcAft>
                <a:spcPts val="600"/>
              </a:spcAft>
              <a:buNone/>
            </a:pPr>
            <a:endParaRPr lang="nn-NO">
              <a:solidFill>
                <a:schemeClr val="bg1">
                  <a:lumMod val="95000"/>
                </a:schemeClr>
              </a:solidFill>
            </a:endParaRPr>
          </a:p>
          <a:p>
            <a:pPr marL="0" indent="0">
              <a:spcAft>
                <a:spcPts val="600"/>
              </a:spcAft>
              <a:buNone/>
            </a:pPr>
            <a:r>
              <a:rPr lang="nn-NO" i="1">
                <a:solidFill>
                  <a:schemeClr val="bg1">
                    <a:lumMod val="95000"/>
                  </a:schemeClr>
                </a:solidFill>
              </a:rPr>
              <a:t>Feedback loops: Net Fitness Score &amp; </a:t>
            </a:r>
            <a:r>
              <a:rPr lang="nn-NO" i="1" err="1">
                <a:solidFill>
                  <a:schemeClr val="bg1">
                    <a:lumMod val="95000"/>
                  </a:schemeClr>
                </a:solidFill>
              </a:rPr>
              <a:t>Capability</a:t>
            </a:r>
            <a:r>
              <a:rPr lang="nn-NO" i="1">
                <a:solidFill>
                  <a:schemeClr val="bg1">
                    <a:lumMod val="95000"/>
                  </a:schemeClr>
                </a:solidFill>
              </a:rPr>
              <a:t> Matrix</a:t>
            </a:r>
          </a:p>
          <a:p>
            <a:pPr marL="0" indent="0">
              <a:spcAft>
                <a:spcPts val="600"/>
              </a:spcAft>
              <a:buNone/>
            </a:pPr>
            <a:endParaRPr lang="nn-NO">
              <a:solidFill>
                <a:schemeClr val="bg1">
                  <a:lumMod val="95000"/>
                </a:schemeClr>
              </a:solidFill>
            </a:endParaRP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Tree>
    <p:extLst>
      <p:ext uri="{BB962C8B-B14F-4D97-AF65-F5344CB8AC3E}">
        <p14:creationId xmlns:p14="http://schemas.microsoft.com/office/powerpoint/2010/main" val="84491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4000" r="-14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7" name="Title 1"/>
          <p:cNvSpPr>
            <a:spLocks noGrp="1"/>
          </p:cNvSpPr>
          <p:nvPr>
            <p:ph type="title"/>
          </p:nvPr>
        </p:nvSpPr>
        <p:spPr>
          <a:xfrm>
            <a:off x="471488" y="365127"/>
            <a:ext cx="5915025" cy="1325563"/>
          </a:xfrm>
        </p:spPr>
        <p:txBody>
          <a:bodyPr/>
          <a:lstStyle/>
          <a:p>
            <a:pPr algn="r"/>
            <a:r>
              <a:rPr lang="da-DK" i="1" dirty="0"/>
              <a:t>Net Fitness Score </a:t>
            </a:r>
            <a:r>
              <a:rPr lang="da-DK" dirty="0"/>
              <a:t>(NFS)</a:t>
            </a:r>
          </a:p>
        </p:txBody>
      </p:sp>
      <p:sp>
        <p:nvSpPr>
          <p:cNvPr id="9" name="Content Placeholder 2"/>
          <p:cNvSpPr>
            <a:spLocks noGrp="1"/>
          </p:cNvSpPr>
          <p:nvPr>
            <p:ph idx="1"/>
          </p:nvPr>
        </p:nvSpPr>
        <p:spPr>
          <a:xfrm>
            <a:off x="471487" y="2527101"/>
            <a:ext cx="5915025" cy="3826074"/>
          </a:xfrm>
        </p:spPr>
        <p:txBody>
          <a:bodyPr>
            <a:normAutofit fontScale="92500" lnSpcReduction="10000"/>
          </a:bodyPr>
          <a:lstStyle/>
          <a:p>
            <a:pPr marL="0" indent="0">
              <a:spcAft>
                <a:spcPts val="600"/>
              </a:spcAft>
              <a:buNone/>
            </a:pPr>
            <a:r>
              <a:rPr lang="nn-NO" dirty="0"/>
              <a:t>Spm. #1 – Hvad var formålet med din        	  			      bestilling/henvendelse?</a:t>
            </a:r>
          </a:p>
          <a:p>
            <a:pPr marL="0" indent="0">
              <a:spcAft>
                <a:spcPts val="600"/>
              </a:spcAft>
              <a:buNone/>
            </a:pPr>
            <a:r>
              <a:rPr lang="nn-NO" dirty="0"/>
              <a:t>Spm. #2 – Angiv venligst hvor velegnet servicen/teamet </a:t>
            </a:r>
            <a:br>
              <a:rPr lang="nn-NO" dirty="0"/>
            </a:br>
            <a:r>
              <a:rPr lang="nn-NO" dirty="0"/>
              <a:t>                   var ift. formålet:</a:t>
            </a:r>
          </a:p>
          <a:p>
            <a:pPr marL="0" indent="0">
              <a:spcAft>
                <a:spcPts val="600"/>
              </a:spcAft>
              <a:buNone/>
            </a:pPr>
            <a:r>
              <a:rPr lang="nn-NO" dirty="0"/>
              <a:t>	</a:t>
            </a:r>
            <a:r>
              <a:rPr lang="nn-NO" sz="1500" dirty="0"/>
              <a:t>5. Ekstremt (fik alt og mere oven i købet)</a:t>
            </a:r>
          </a:p>
          <a:p>
            <a:pPr marL="0" indent="0">
              <a:spcAft>
                <a:spcPts val="600"/>
              </a:spcAft>
              <a:buNone/>
            </a:pPr>
            <a:r>
              <a:rPr lang="nn-NO" sz="1500" dirty="0"/>
              <a:t>	4. Meget (fik det hele)</a:t>
            </a:r>
          </a:p>
          <a:p>
            <a:pPr marL="0" indent="0">
              <a:spcAft>
                <a:spcPts val="600"/>
              </a:spcAft>
              <a:buNone/>
            </a:pPr>
            <a:r>
              <a:rPr lang="nn-NO" sz="1500" dirty="0"/>
              <a:t>	3. Meste (fik næsten det hele)</a:t>
            </a:r>
          </a:p>
          <a:p>
            <a:pPr marL="0" indent="0">
              <a:spcAft>
                <a:spcPts val="600"/>
              </a:spcAft>
              <a:buNone/>
            </a:pPr>
            <a:r>
              <a:rPr lang="nn-NO" sz="1500" dirty="0"/>
              <a:t>	2. Delvist (til dels men vigtige ting mangler)</a:t>
            </a:r>
          </a:p>
          <a:p>
            <a:pPr marL="0" indent="0">
              <a:spcAft>
                <a:spcPts val="600"/>
              </a:spcAft>
              <a:buNone/>
            </a:pPr>
            <a:r>
              <a:rPr lang="nn-NO" sz="1500" dirty="0"/>
              <a:t>	1. Lidt (en smule men det meste mangler)</a:t>
            </a:r>
          </a:p>
          <a:p>
            <a:pPr marL="0" indent="0">
              <a:spcAft>
                <a:spcPts val="600"/>
              </a:spcAft>
              <a:buNone/>
            </a:pPr>
            <a:r>
              <a:rPr lang="nn-NO" sz="1500" dirty="0"/>
              <a:t>	0. Overhoved ikke (det hele mangler)</a:t>
            </a:r>
          </a:p>
          <a:p>
            <a:pPr marL="0" indent="0">
              <a:spcAft>
                <a:spcPts val="600"/>
              </a:spcAft>
              <a:buNone/>
            </a:pPr>
            <a:r>
              <a:rPr lang="nn-NO" dirty="0"/>
              <a:t>Spm. #3 – Uddyb venligst dit svar til spm. #2.</a:t>
            </a:r>
          </a:p>
        </p:txBody>
      </p:sp>
    </p:spTree>
    <p:extLst>
      <p:ext uri="{BB962C8B-B14F-4D97-AF65-F5344CB8AC3E}">
        <p14:creationId xmlns:p14="http://schemas.microsoft.com/office/powerpoint/2010/main" val="138329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i="1" err="1"/>
              <a:t>Capability</a:t>
            </a:r>
            <a:r>
              <a:rPr lang="da-DK" i="1"/>
              <a:t> </a:t>
            </a:r>
            <a:br>
              <a:rPr lang="da-DK" i="1"/>
            </a:br>
            <a:r>
              <a:rPr lang="da-DK" i="1"/>
              <a:t>Matrix</a:t>
            </a:r>
            <a:endParaRPr lang="da-DK"/>
          </a:p>
        </p:txBody>
      </p:sp>
      <p:sp>
        <p:nvSpPr>
          <p:cNvPr id="3" name="Content Placeholder 2"/>
          <p:cNvSpPr>
            <a:spLocks noGrp="1"/>
          </p:cNvSpPr>
          <p:nvPr>
            <p:ph idx="1"/>
          </p:nvPr>
        </p:nvSpPr>
        <p:spPr>
          <a:xfrm>
            <a:off x="471487" y="1799313"/>
            <a:ext cx="5915025" cy="2399463"/>
          </a:xfrm>
        </p:spPr>
        <p:txBody>
          <a:bodyPr>
            <a:normAutofit/>
          </a:bodyPr>
          <a:lstStyle/>
          <a:p>
            <a:pPr marL="0" indent="0">
              <a:buNone/>
            </a:pPr>
            <a:r>
              <a:rPr lang="da-DK" sz="1600" dirty="0"/>
              <a:t>Den generelle proces til at bestemme risiko og evner iht. et teams leveringsevner er:</a:t>
            </a:r>
          </a:p>
          <a:p>
            <a:r>
              <a:rPr lang="da-DK" sz="1600" dirty="0"/>
              <a:t>List de specifikke færdigheder teamet har brug for</a:t>
            </a:r>
          </a:p>
          <a:p>
            <a:r>
              <a:rPr lang="da-DK" sz="1600" dirty="0"/>
              <a:t>Lad teamet </a:t>
            </a:r>
            <a:r>
              <a:rPr lang="da-DK" sz="1600" i="1" dirty="0" err="1"/>
              <a:t>self</a:t>
            </a:r>
            <a:r>
              <a:rPr lang="da-DK" sz="1600" i="1" dirty="0"/>
              <a:t> </a:t>
            </a:r>
            <a:r>
              <a:rPr lang="da-DK" sz="1600" i="1" dirty="0" err="1"/>
              <a:t>assess</a:t>
            </a:r>
            <a:r>
              <a:rPr lang="da-DK" sz="1600" i="1" dirty="0"/>
              <a:t> </a:t>
            </a:r>
            <a:r>
              <a:rPr lang="da-DK" sz="1600" dirty="0"/>
              <a:t>dygtighedsniveauer pr. færdighed</a:t>
            </a:r>
          </a:p>
          <a:p>
            <a:r>
              <a:rPr lang="da-DK" sz="1600" dirty="0"/>
              <a:t>Afbød umiddelbare risici, hvor der er nuller eller bare én person, der har kritisk færdighed fx ved at træne/hyre personale og balancere efterspørgsel og udbud og planlæg hvordan teams kan opdeles for at øge væksten</a:t>
            </a: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5" name="Content Placeholder 2"/>
          <p:cNvSpPr txBox="1">
            <a:spLocks/>
          </p:cNvSpPr>
          <p:nvPr/>
        </p:nvSpPr>
        <p:spPr>
          <a:xfrm>
            <a:off x="471487" y="4198776"/>
            <a:ext cx="3146168" cy="2399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a-DK" sz="1600" dirty="0"/>
              <a:t>Til enhver ønsket færdighed angives pr. medlem:</a:t>
            </a:r>
          </a:p>
          <a:p>
            <a:r>
              <a:rPr lang="da-DK" sz="1600" dirty="0"/>
              <a:t>Jeg kan undervise andre (lærere)</a:t>
            </a:r>
          </a:p>
          <a:p>
            <a:r>
              <a:rPr lang="da-DK" sz="1600" dirty="0"/>
              <a:t>Jeg kan gøre selvstændigt, og vide, hvornår at stille spørgsmål (</a:t>
            </a:r>
            <a:r>
              <a:rPr lang="da-DK" sz="1600" i="1" dirty="0"/>
              <a:t>doers</a:t>
            </a:r>
            <a:r>
              <a:rPr lang="da-DK" sz="1600" dirty="0"/>
              <a:t>)</a:t>
            </a:r>
          </a:p>
          <a:p>
            <a:r>
              <a:rPr lang="da-DK" sz="1600" dirty="0"/>
              <a:t>Jeg ønsker tilegne mig evnen, hvis undervist (lærende)</a:t>
            </a:r>
          </a:p>
        </p:txBody>
      </p:sp>
      <p:pic>
        <p:nvPicPr>
          <p:cNvPr id="6" name="Picture 5"/>
          <p:cNvPicPr>
            <a:picLocks noChangeAspect="1"/>
          </p:cNvPicPr>
          <p:nvPr/>
        </p:nvPicPr>
        <p:blipFill>
          <a:blip r:embed="rId2"/>
          <a:stretch>
            <a:fillRect/>
          </a:stretch>
        </p:blipFill>
        <p:spPr>
          <a:xfrm>
            <a:off x="2423175" y="667949"/>
            <a:ext cx="3891317" cy="7199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502" y="4307399"/>
            <a:ext cx="2883158" cy="1775005"/>
          </a:xfrm>
          <a:prstGeom prst="rect">
            <a:avLst/>
          </a:prstGeom>
        </p:spPr>
      </p:pic>
    </p:spTree>
    <p:extLst>
      <p:ext uri="{BB962C8B-B14F-4D97-AF65-F5344CB8AC3E}">
        <p14:creationId xmlns:p14="http://schemas.microsoft.com/office/powerpoint/2010/main" val="377039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343" y="1072142"/>
            <a:ext cx="5915025" cy="1325563"/>
          </a:xfrm>
        </p:spPr>
        <p:txBody>
          <a:bodyPr/>
          <a:lstStyle/>
          <a:p>
            <a:r>
              <a:rPr lang="nn-NO" err="1">
                <a:solidFill>
                  <a:srgbClr val="C00000"/>
                </a:solidFill>
              </a:rPr>
              <a:t>Flyverniveauer</a:t>
            </a:r>
            <a:r>
              <a:rPr lang="nn-NO">
                <a:solidFill>
                  <a:srgbClr val="C00000"/>
                </a:solidFill>
              </a:rPr>
              <a:t> </a:t>
            </a:r>
            <a:br>
              <a:rPr lang="nn-NO">
                <a:solidFill>
                  <a:srgbClr val="C00000"/>
                </a:solidFill>
              </a:rPr>
            </a:br>
            <a:r>
              <a:rPr lang="nn-NO">
                <a:solidFill>
                  <a:srgbClr val="C00000"/>
                </a:solidFill>
              </a:rPr>
              <a:t>(skalering)</a:t>
            </a:r>
            <a:endParaRPr lang="da-DK">
              <a:solidFill>
                <a:srgbClr val="C00000"/>
              </a:solidFill>
            </a:endParaRPr>
          </a:p>
        </p:txBody>
      </p:sp>
      <p:sp>
        <p:nvSpPr>
          <p:cNvPr id="3" name="Content Placeholder 2"/>
          <p:cNvSpPr>
            <a:spLocks noGrp="1"/>
          </p:cNvSpPr>
          <p:nvPr>
            <p:ph idx="1"/>
          </p:nvPr>
        </p:nvSpPr>
        <p:spPr>
          <a:xfrm>
            <a:off x="833437" y="2412801"/>
            <a:ext cx="4414838" cy="1006674"/>
          </a:xfrm>
        </p:spPr>
        <p:txBody>
          <a:bodyPr>
            <a:normAutofit/>
          </a:bodyPr>
          <a:lstStyle/>
          <a:p>
            <a:pPr marL="0" indent="0">
              <a:spcAft>
                <a:spcPts val="600"/>
              </a:spcAft>
              <a:buNone/>
            </a:pPr>
            <a:r>
              <a:rPr lang="nn-NO">
                <a:solidFill>
                  <a:srgbClr val="C00000"/>
                </a:solidFill>
              </a:rPr>
              <a:t>FN #1 – Hold med ukoordineret input</a:t>
            </a:r>
          </a:p>
          <a:p>
            <a:pPr marL="0" indent="0">
              <a:spcAft>
                <a:spcPts val="600"/>
              </a:spcAft>
              <a:buNone/>
            </a:pPr>
            <a:r>
              <a:rPr lang="nn-NO">
                <a:solidFill>
                  <a:srgbClr val="C00000"/>
                </a:solidFill>
              </a:rPr>
              <a:t>FN #2 – Hold med koordineret input</a:t>
            </a:r>
          </a:p>
        </p:txBody>
      </p:sp>
      <p:sp>
        <p:nvSpPr>
          <p:cNvPr id="4" name="TextBox 3"/>
          <p:cNvSpPr txBox="1"/>
          <p:nvPr/>
        </p:nvSpPr>
        <p:spPr>
          <a:xfrm>
            <a:off x="3448050" y="3867150"/>
            <a:ext cx="2349939" cy="415498"/>
          </a:xfrm>
          <a:prstGeom prst="rect">
            <a:avLst/>
          </a:prstGeom>
          <a:noFill/>
        </p:spPr>
        <p:txBody>
          <a:bodyPr wrap="none" rtlCol="0">
            <a:spAutoFit/>
          </a:bodyPr>
          <a:lstStyle/>
          <a:p>
            <a:pPr>
              <a:spcAft>
                <a:spcPts val="600"/>
              </a:spcAft>
            </a:pPr>
            <a:r>
              <a:rPr lang="nn-NO" sz="2100">
                <a:solidFill>
                  <a:srgbClr val="C00000"/>
                </a:solidFill>
              </a:rPr>
              <a:t>FN #3 – Værdistrøm</a:t>
            </a:r>
          </a:p>
        </p:txBody>
      </p:sp>
      <p:sp>
        <p:nvSpPr>
          <p:cNvPr id="5" name="TextBox 4"/>
          <p:cNvSpPr txBox="1"/>
          <p:nvPr/>
        </p:nvSpPr>
        <p:spPr>
          <a:xfrm>
            <a:off x="833437" y="4410075"/>
            <a:ext cx="2140073" cy="415498"/>
          </a:xfrm>
          <a:prstGeom prst="rect">
            <a:avLst/>
          </a:prstGeom>
          <a:noFill/>
        </p:spPr>
        <p:txBody>
          <a:bodyPr wrap="none" rtlCol="0">
            <a:spAutoFit/>
          </a:bodyPr>
          <a:lstStyle/>
          <a:p>
            <a:pPr>
              <a:spcAft>
                <a:spcPts val="600"/>
              </a:spcAft>
            </a:pPr>
            <a:r>
              <a:rPr lang="nn-NO" sz="2100">
                <a:solidFill>
                  <a:srgbClr val="C00000"/>
                </a:solidFill>
              </a:rPr>
              <a:t>FN #4 – Portefølje</a:t>
            </a:r>
          </a:p>
        </p:txBody>
      </p:sp>
      <p:sp>
        <p:nvSpPr>
          <p:cNvPr id="6" name="TextBox 5"/>
          <p:cNvSpPr txBox="1"/>
          <p:nvPr/>
        </p:nvSpPr>
        <p:spPr>
          <a:xfrm>
            <a:off x="833437" y="6438900"/>
            <a:ext cx="5970673" cy="646331"/>
          </a:xfrm>
          <a:prstGeom prst="rect">
            <a:avLst/>
          </a:prstGeom>
          <a:noFill/>
        </p:spPr>
        <p:txBody>
          <a:bodyPr wrap="none" rtlCol="0">
            <a:spAutoFit/>
          </a:bodyPr>
          <a:lstStyle/>
          <a:p>
            <a:r>
              <a:rPr lang="nn-NO">
                <a:solidFill>
                  <a:srgbClr val="C00000"/>
                </a:solidFill>
              </a:rPr>
              <a:t>NB. Fire forskellige fremgangsmåder iht. </a:t>
            </a:r>
            <a:r>
              <a:rPr lang="nn-NO" i="1">
                <a:solidFill>
                  <a:srgbClr val="C00000"/>
                </a:solidFill>
              </a:rPr>
              <a:t>change management</a:t>
            </a:r>
            <a:endParaRPr lang="da-DK">
              <a:solidFill>
                <a:srgbClr val="C00000"/>
              </a:solidFill>
            </a:endParaRPr>
          </a:p>
          <a:p>
            <a:endParaRPr lang="da-DK"/>
          </a:p>
        </p:txBody>
      </p:sp>
    </p:spTree>
    <p:extLst>
      <p:ext uri="{BB962C8B-B14F-4D97-AF65-F5344CB8AC3E}">
        <p14:creationId xmlns:p14="http://schemas.microsoft.com/office/powerpoint/2010/main" val="21108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858000" cy="2009955"/>
          </a:xfrm>
          <a:prstGeom prst="rect">
            <a:avLst/>
          </a:prstGeom>
        </p:spPr>
      </p:pic>
      <p:sp>
        <p:nvSpPr>
          <p:cNvPr id="3" name="Title 1"/>
          <p:cNvSpPr>
            <a:spLocks noGrp="1"/>
          </p:cNvSpPr>
          <p:nvPr>
            <p:ph type="title"/>
          </p:nvPr>
        </p:nvSpPr>
        <p:spPr>
          <a:xfrm>
            <a:off x="474453" y="422694"/>
            <a:ext cx="5912059" cy="1285249"/>
          </a:xfrm>
        </p:spPr>
        <p:txBody>
          <a:bodyPr/>
          <a:lstStyle/>
          <a:p>
            <a:pPr algn="ctr"/>
            <a:r>
              <a:rPr lang="nn-NO" sz="3200" b="1" err="1">
                <a:solidFill>
                  <a:schemeClr val="bg1"/>
                </a:solidFill>
              </a:rPr>
              <a:t>Indholdsfortegnelse</a:t>
            </a:r>
            <a:endParaRPr lang="da-DK" sz="3200" b="1">
              <a:solidFill>
                <a:schemeClr val="bg1"/>
              </a:solidFill>
            </a:endParaRPr>
          </a:p>
        </p:txBody>
      </p:sp>
      <p:sp>
        <p:nvSpPr>
          <p:cNvPr id="4" name="Content Placeholder 2"/>
          <p:cNvSpPr>
            <a:spLocks noGrp="1"/>
          </p:cNvSpPr>
          <p:nvPr>
            <p:ph idx="1"/>
          </p:nvPr>
        </p:nvSpPr>
        <p:spPr>
          <a:xfrm>
            <a:off x="474453" y="2335912"/>
            <a:ext cx="6006951" cy="4139534"/>
          </a:xfrm>
        </p:spPr>
        <p:txBody>
          <a:bodyPr>
            <a:normAutofit fontScale="62500" lnSpcReduction="20000"/>
          </a:bodyPr>
          <a:lstStyle/>
          <a:p>
            <a:pPr marL="0" indent="0">
              <a:spcAft>
                <a:spcPts val="600"/>
              </a:spcAft>
              <a:buNone/>
            </a:pPr>
            <a:r>
              <a:rPr lang="da-DK" i="1" dirty="0"/>
              <a:t>De fire grundlæggende principper 			</a:t>
            </a:r>
          </a:p>
          <a:p>
            <a:pPr marL="0" indent="0">
              <a:spcAft>
                <a:spcPts val="600"/>
              </a:spcAft>
              <a:buNone/>
            </a:pPr>
            <a:r>
              <a:rPr lang="da-DK" i="1" dirty="0"/>
              <a:t>De seks kernepraksisser		</a:t>
            </a:r>
          </a:p>
          <a:p>
            <a:pPr marL="0" indent="0">
              <a:spcAft>
                <a:spcPts val="600"/>
              </a:spcAft>
              <a:buNone/>
            </a:pPr>
            <a:r>
              <a:rPr lang="da-DK" i="1" dirty="0"/>
              <a:t>Fitness for Purpose</a:t>
            </a:r>
          </a:p>
          <a:p>
            <a:pPr marL="0" indent="0">
              <a:spcAft>
                <a:spcPts val="600"/>
              </a:spcAft>
              <a:buNone/>
            </a:pPr>
            <a:r>
              <a:rPr lang="nn-NO" i="1" dirty="0"/>
              <a:t>Flyverniveauer</a:t>
            </a:r>
            <a:endParaRPr lang="da-DK" i="1" dirty="0"/>
          </a:p>
          <a:p>
            <a:pPr marL="0" indent="0">
              <a:spcAft>
                <a:spcPts val="600"/>
              </a:spcAft>
              <a:buNone/>
            </a:pPr>
            <a:r>
              <a:rPr lang="nn-NO" i="1" dirty="0"/>
              <a:t>Team Dashboard</a:t>
            </a:r>
          </a:p>
          <a:p>
            <a:pPr marL="0" indent="0">
              <a:spcAft>
                <a:spcPts val="600"/>
              </a:spcAft>
              <a:buNone/>
            </a:pPr>
            <a:r>
              <a:rPr lang="da-DK" i="1" dirty="0"/>
              <a:t>De fire skridt til forudsigelighed</a:t>
            </a:r>
            <a:endParaRPr lang="nn-NO" i="1" dirty="0"/>
          </a:p>
          <a:p>
            <a:pPr marL="0" indent="0">
              <a:spcAft>
                <a:spcPts val="600"/>
              </a:spcAft>
              <a:buNone/>
            </a:pPr>
            <a:r>
              <a:rPr lang="nn-NO" i="1" dirty="0"/>
              <a:t>Kumulativt flowdiagram</a:t>
            </a:r>
          </a:p>
          <a:p>
            <a:pPr marL="0" indent="0">
              <a:spcAft>
                <a:spcPts val="600"/>
              </a:spcAft>
              <a:buNone/>
            </a:pPr>
            <a:r>
              <a:rPr lang="nn-NO" i="1" dirty="0"/>
              <a:t>Leveranceprognoser med Monte Carlo</a:t>
            </a:r>
          </a:p>
          <a:p>
            <a:pPr marL="0" indent="0">
              <a:spcAft>
                <a:spcPts val="600"/>
              </a:spcAft>
              <a:buNone/>
            </a:pPr>
            <a:r>
              <a:rPr lang="nn-NO" i="1" dirty="0"/>
              <a:t>Serviceklasser</a:t>
            </a:r>
          </a:p>
          <a:p>
            <a:pPr marL="0" indent="0">
              <a:spcAft>
                <a:spcPts val="600"/>
              </a:spcAft>
              <a:buNone/>
            </a:pPr>
            <a:r>
              <a:rPr lang="nn-NO" i="1" dirty="0"/>
              <a:t>Implementering ifølge STATIK</a:t>
            </a:r>
          </a:p>
          <a:p>
            <a:pPr marL="0" indent="0">
              <a:spcAft>
                <a:spcPts val="600"/>
              </a:spcAft>
              <a:buNone/>
            </a:pPr>
            <a:r>
              <a:rPr lang="nn-NO" i="1" dirty="0"/>
              <a:t>Kanbankadencer</a:t>
            </a:r>
          </a:p>
          <a:p>
            <a:pPr marL="0" indent="0">
              <a:spcAft>
                <a:spcPts val="600"/>
              </a:spcAft>
              <a:buNone/>
            </a:pPr>
            <a:r>
              <a:rPr lang="nn-NO" i="1" dirty="0"/>
              <a:t>Roller i Kanban</a:t>
            </a:r>
          </a:p>
          <a:p>
            <a:pPr marL="0" indent="0">
              <a:spcAft>
                <a:spcPts val="600"/>
              </a:spcAft>
              <a:buNone/>
            </a:pPr>
            <a:r>
              <a:rPr lang="sv-SE" i="1" dirty="0"/>
              <a:t>Just in </a:t>
            </a:r>
            <a:r>
              <a:rPr lang="sv-SE" i="1" dirty="0" err="1"/>
              <a:t>Time-nedbrydning</a:t>
            </a:r>
            <a:endParaRPr lang="nn-NO" i="1" dirty="0"/>
          </a:p>
        </p:txBody>
      </p:sp>
    </p:spTree>
    <p:extLst>
      <p:ext uri="{BB962C8B-B14F-4D97-AF65-F5344CB8AC3E}">
        <p14:creationId xmlns:p14="http://schemas.microsoft.com/office/powerpoint/2010/main" val="134000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t>FN #1: </a:t>
            </a:r>
            <a:r>
              <a:rPr lang="nn-NO" sz="2800" b="1"/>
              <a:t>Hold </a:t>
            </a:r>
            <a:r>
              <a:rPr lang="nn-NO" sz="2800" b="1">
                <a:solidFill>
                  <a:schemeClr val="bg1"/>
                </a:solidFill>
              </a:rPr>
              <a:t>med ukoordineret input</a:t>
            </a:r>
            <a:endParaRPr lang="da-DK" sz="2800" b="1">
              <a:solidFill>
                <a:schemeClr val="bg1"/>
              </a:solidFill>
            </a:endParaRPr>
          </a:p>
        </p:txBody>
      </p:sp>
      <p:sp>
        <p:nvSpPr>
          <p:cNvPr id="3" name="Content Placeholder 2"/>
          <p:cNvSpPr>
            <a:spLocks noGrp="1"/>
          </p:cNvSpPr>
          <p:nvPr>
            <p:ph idx="1"/>
          </p:nvPr>
        </p:nvSpPr>
        <p:spPr>
          <a:xfrm>
            <a:off x="138112" y="3489126"/>
            <a:ext cx="3452813" cy="2447628"/>
          </a:xfrm>
        </p:spPr>
        <p:txBody>
          <a:bodyPr>
            <a:normAutofit/>
          </a:bodyPr>
          <a:lstStyle/>
          <a:p>
            <a:pPr marL="0" indent="0">
              <a:spcAft>
                <a:spcPts val="600"/>
              </a:spcAft>
              <a:buNone/>
            </a:pPr>
            <a:r>
              <a:rPr lang="sv-SE">
                <a:solidFill>
                  <a:schemeClr val="bg1"/>
                </a:solidFill>
              </a:rPr>
              <a:t>Som regel </a:t>
            </a:r>
            <a:r>
              <a:rPr lang="sv-SE" err="1">
                <a:solidFill>
                  <a:schemeClr val="bg1"/>
                </a:solidFill>
              </a:rPr>
              <a:t>langt</a:t>
            </a:r>
            <a:r>
              <a:rPr lang="sv-SE">
                <a:solidFill>
                  <a:schemeClr val="bg1"/>
                </a:solidFill>
              </a:rPr>
              <a:t> </a:t>
            </a:r>
            <a:r>
              <a:rPr lang="sv-SE" err="1">
                <a:solidFill>
                  <a:schemeClr val="bg1"/>
                </a:solidFill>
              </a:rPr>
              <a:t>effektivere</a:t>
            </a:r>
            <a:r>
              <a:rPr lang="sv-SE">
                <a:solidFill>
                  <a:schemeClr val="bg1"/>
                </a:solidFill>
              </a:rPr>
              <a:t> end en projektorganisation </a:t>
            </a:r>
            <a:r>
              <a:rPr lang="sv-SE" err="1">
                <a:solidFill>
                  <a:schemeClr val="bg1"/>
                </a:solidFill>
              </a:rPr>
              <a:t>der</a:t>
            </a:r>
            <a:r>
              <a:rPr lang="sv-SE">
                <a:solidFill>
                  <a:schemeClr val="bg1"/>
                </a:solidFill>
              </a:rPr>
              <a:t> </a:t>
            </a:r>
            <a:r>
              <a:rPr lang="sv-SE" err="1">
                <a:solidFill>
                  <a:schemeClr val="bg1"/>
                </a:solidFill>
              </a:rPr>
              <a:t>allokerer</a:t>
            </a:r>
            <a:r>
              <a:rPr lang="sv-SE">
                <a:solidFill>
                  <a:schemeClr val="bg1"/>
                </a:solidFill>
              </a:rPr>
              <a:t> </a:t>
            </a:r>
            <a:r>
              <a:rPr lang="sv-SE" err="1">
                <a:solidFill>
                  <a:schemeClr val="bg1"/>
                </a:solidFill>
              </a:rPr>
              <a:t>ressourcer</a:t>
            </a:r>
            <a:r>
              <a:rPr lang="sv-SE">
                <a:solidFill>
                  <a:schemeClr val="bg1"/>
                </a:solidFill>
              </a:rPr>
              <a:t>, men idet input </a:t>
            </a:r>
            <a:r>
              <a:rPr lang="nn-NO" err="1">
                <a:solidFill>
                  <a:schemeClr val="bg1"/>
                </a:solidFill>
              </a:rPr>
              <a:t>ikke</a:t>
            </a:r>
            <a:r>
              <a:rPr lang="nn-NO">
                <a:solidFill>
                  <a:schemeClr val="bg1"/>
                </a:solidFill>
              </a:rPr>
              <a:t> </a:t>
            </a:r>
            <a:r>
              <a:rPr lang="nn-NO" err="1">
                <a:solidFill>
                  <a:schemeClr val="bg1"/>
                </a:solidFill>
              </a:rPr>
              <a:t>koordineres</a:t>
            </a:r>
            <a:r>
              <a:rPr lang="nn-NO">
                <a:solidFill>
                  <a:schemeClr val="bg1"/>
                </a:solidFill>
              </a:rPr>
              <a:t> </a:t>
            </a:r>
            <a:r>
              <a:rPr lang="nn-NO" err="1">
                <a:solidFill>
                  <a:schemeClr val="bg1"/>
                </a:solidFill>
              </a:rPr>
              <a:t>opstrøms</a:t>
            </a:r>
            <a:r>
              <a:rPr lang="nn-NO">
                <a:solidFill>
                  <a:schemeClr val="bg1"/>
                </a:solidFill>
              </a:rPr>
              <a:t>, </a:t>
            </a:r>
            <a:r>
              <a:rPr lang="nn-NO" err="1">
                <a:solidFill>
                  <a:schemeClr val="bg1"/>
                </a:solidFill>
              </a:rPr>
              <a:t>høstes</a:t>
            </a:r>
            <a:r>
              <a:rPr lang="nn-NO">
                <a:solidFill>
                  <a:schemeClr val="bg1"/>
                </a:solidFill>
              </a:rPr>
              <a:t> </a:t>
            </a:r>
            <a:r>
              <a:rPr lang="nn-NO" err="1">
                <a:solidFill>
                  <a:schemeClr val="bg1"/>
                </a:solidFill>
              </a:rPr>
              <a:t>ikke</a:t>
            </a:r>
            <a:r>
              <a:rPr lang="nn-NO">
                <a:solidFill>
                  <a:schemeClr val="bg1"/>
                </a:solidFill>
              </a:rPr>
              <a:t> de store </a:t>
            </a:r>
            <a:r>
              <a:rPr lang="nn-NO" err="1">
                <a:solidFill>
                  <a:schemeClr val="bg1"/>
                </a:solidFill>
              </a:rPr>
              <a:t>gevinster</a:t>
            </a:r>
            <a:r>
              <a:rPr lang="nn-NO">
                <a:solidFill>
                  <a:schemeClr val="bg1"/>
                </a:solidFill>
              </a:rPr>
              <a:t> på </a:t>
            </a:r>
            <a:r>
              <a:rPr lang="nn-NO" err="1">
                <a:solidFill>
                  <a:schemeClr val="bg1"/>
                </a:solidFill>
              </a:rPr>
              <a:t>organisationsniveau</a:t>
            </a:r>
            <a:r>
              <a:rPr lang="nn-NO">
                <a:solidFill>
                  <a:schemeClr val="bg1"/>
                </a:solidFill>
              </a:rPr>
              <a:t>.</a:t>
            </a:r>
            <a:endParaRPr lang="da-DK">
              <a:solidFill>
                <a:schemeClr val="bg1"/>
              </a:solidFill>
            </a:endParaRPr>
          </a:p>
        </p:txBody>
      </p:sp>
    </p:spTree>
    <p:extLst>
      <p:ext uri="{BB962C8B-B14F-4D97-AF65-F5344CB8AC3E}">
        <p14:creationId xmlns:p14="http://schemas.microsoft.com/office/powerpoint/2010/main" val="300331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8000"/>
                    </a14:imgEffect>
                  </a14:imgLayer>
                </a14:imgProps>
              </a:ext>
            </a:extLst>
          </a:blip>
          <a:srcRect/>
          <a:stretch>
            <a:fillRect l="-35000" r="-3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solidFill>
                  <a:schemeClr val="bg1"/>
                </a:solidFill>
              </a:rPr>
              <a:t>FN #2: </a:t>
            </a:r>
            <a:r>
              <a:rPr lang="nn-NO" sz="3200" b="1">
                <a:solidFill>
                  <a:schemeClr val="bg1"/>
                </a:solidFill>
              </a:rPr>
              <a:t>Hold med koordineret input</a:t>
            </a:r>
            <a:endParaRPr lang="da-DK" sz="3200" b="1">
              <a:solidFill>
                <a:schemeClr val="bg1"/>
              </a:solidFill>
            </a:endParaRPr>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dirty="0">
                <a:solidFill>
                  <a:schemeClr val="bg1"/>
                </a:solidFill>
              </a:rPr>
              <a:t>Opstrøms kendes holdets kapacitet og man tilpasser </a:t>
            </a:r>
            <a:r>
              <a:rPr lang="nn-NO" i="1" dirty="0">
                <a:solidFill>
                  <a:schemeClr val="bg1"/>
                </a:solidFill>
              </a:rPr>
              <a:t>replenishment </a:t>
            </a:r>
            <a:r>
              <a:rPr lang="nn-NO" dirty="0">
                <a:solidFill>
                  <a:schemeClr val="bg1"/>
                </a:solidFill>
              </a:rPr>
              <a:t> udefra øvrige teams og fjerner dermed unødig omprioritering og sikrer i højere grad at der </a:t>
            </a:r>
            <a:r>
              <a:rPr lang="nn-NO" dirty="0" err="1">
                <a:solidFill>
                  <a:schemeClr val="bg1"/>
                </a:solidFill>
              </a:rPr>
              <a:t>arbejdes</a:t>
            </a:r>
            <a:r>
              <a:rPr lang="nn-NO" dirty="0">
                <a:solidFill>
                  <a:schemeClr val="bg1"/>
                </a:solidFill>
              </a:rPr>
              <a:t> på de rigtige opgaver </a:t>
            </a:r>
            <a:endParaRPr lang="da-DK" dirty="0">
              <a:solidFill>
                <a:schemeClr val="bg1"/>
              </a:solidFill>
            </a:endParaRPr>
          </a:p>
        </p:txBody>
      </p:sp>
    </p:spTree>
    <p:extLst>
      <p:ext uri="{BB962C8B-B14F-4D97-AF65-F5344CB8AC3E}">
        <p14:creationId xmlns:p14="http://schemas.microsoft.com/office/powerpoint/2010/main" val="576981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FN #3: Værdistrøm</a:t>
            </a:r>
            <a:endParaRPr lang="da-DK" sz="3200"/>
          </a:p>
        </p:txBody>
      </p:sp>
      <p:sp>
        <p:nvSpPr>
          <p:cNvPr id="3" name="Content Placeholder 2"/>
          <p:cNvSpPr>
            <a:spLocks noGrp="1"/>
          </p:cNvSpPr>
          <p:nvPr>
            <p:ph idx="1"/>
          </p:nvPr>
        </p:nvSpPr>
        <p:spPr>
          <a:xfrm>
            <a:off x="471487" y="2527101"/>
            <a:ext cx="5915025" cy="2447628"/>
          </a:xfrm>
        </p:spPr>
        <p:txBody>
          <a:bodyPr>
            <a:normAutofit fontScale="92500"/>
          </a:bodyPr>
          <a:lstStyle/>
          <a:p>
            <a:pPr marL="0" indent="0">
              <a:spcAft>
                <a:spcPts val="600"/>
              </a:spcAft>
              <a:buNone/>
            </a:pPr>
            <a:r>
              <a:rPr lang="nn-NO" dirty="0"/>
              <a:t>Her ligger fokus på kundens værdi og strømmen fra A </a:t>
            </a:r>
            <a:r>
              <a:rPr lang="nn-NO" sz="1400" dirty="0">
                <a:sym typeface="Wingdings" panose="05000000000000000000" pitchFamily="2" charset="2"/>
              </a:rPr>
              <a:t></a:t>
            </a:r>
            <a:r>
              <a:rPr lang="nn-NO" dirty="0"/>
              <a:t> Z, og ikke effektiviteten på serviceniveau (fx enkelte teams).</a:t>
            </a:r>
          </a:p>
          <a:p>
            <a:pPr marL="0" indent="0">
              <a:spcAft>
                <a:spcPts val="600"/>
              </a:spcAft>
              <a:buNone/>
            </a:pPr>
            <a:r>
              <a:rPr lang="nn-NO" dirty="0"/>
              <a:t>Som regel høster en organisation sine </a:t>
            </a:r>
            <a:r>
              <a:rPr lang="nn-NO" b="1" dirty="0"/>
              <a:t>store</a:t>
            </a:r>
            <a:r>
              <a:rPr lang="nn-NO" dirty="0"/>
              <a:t> gevinster her, qua langt mindre køer, samt at indsatsen fokuseres på de rigtige arbejdsopgaver.</a:t>
            </a:r>
          </a:p>
          <a:p>
            <a:pPr marL="0" indent="0">
              <a:spcAft>
                <a:spcPts val="600"/>
              </a:spcAft>
              <a:buNone/>
            </a:pPr>
            <a:r>
              <a:rPr lang="nn-NO" dirty="0"/>
              <a:t>Den korte kø giver også en hurtigere omstilling af fokus, når nødvendigt, altså sand agilitet.</a:t>
            </a:r>
          </a:p>
          <a:p>
            <a:pPr marL="0" indent="0">
              <a:spcAft>
                <a:spcPts val="600"/>
              </a:spcAft>
              <a:buNone/>
            </a:pPr>
            <a:endParaRPr lang="da-DK" dirty="0"/>
          </a:p>
        </p:txBody>
      </p:sp>
    </p:spTree>
    <p:extLst>
      <p:ext uri="{BB962C8B-B14F-4D97-AF65-F5344CB8AC3E}">
        <p14:creationId xmlns:p14="http://schemas.microsoft.com/office/powerpoint/2010/main" val="2027779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2238375"/>
          </a:xfrm>
          <a:prstGeom prst="rect">
            <a:avLst/>
          </a:prstGeom>
        </p:spPr>
      </p:pic>
      <p:sp>
        <p:nvSpPr>
          <p:cNvPr id="2" name="Title 1"/>
          <p:cNvSpPr>
            <a:spLocks noGrp="1"/>
          </p:cNvSpPr>
          <p:nvPr>
            <p:ph type="title"/>
          </p:nvPr>
        </p:nvSpPr>
        <p:spPr/>
        <p:txBody>
          <a:bodyPr/>
          <a:lstStyle/>
          <a:p>
            <a:r>
              <a:rPr lang="nn-NO" b="1">
                <a:solidFill>
                  <a:schemeClr val="bg1"/>
                </a:solidFill>
              </a:rPr>
              <a:t>FN #4: Portefølje</a:t>
            </a:r>
            <a:endParaRPr lang="da-DK" sz="3200" b="1">
              <a:solidFill>
                <a:schemeClr val="bg1"/>
              </a:solidFill>
            </a:endParaRPr>
          </a:p>
        </p:txBody>
      </p:sp>
      <p:sp>
        <p:nvSpPr>
          <p:cNvPr id="3" name="Content Placeholder 2"/>
          <p:cNvSpPr>
            <a:spLocks noGrp="1"/>
          </p:cNvSpPr>
          <p:nvPr>
            <p:ph idx="1"/>
          </p:nvPr>
        </p:nvSpPr>
        <p:spPr>
          <a:xfrm>
            <a:off x="471487" y="2527101"/>
            <a:ext cx="5915025" cy="3349824"/>
          </a:xfrm>
        </p:spPr>
        <p:txBody>
          <a:bodyPr>
            <a:normAutofit/>
          </a:bodyPr>
          <a:lstStyle/>
          <a:p>
            <a:pPr marL="0" indent="0">
              <a:spcAft>
                <a:spcPts val="600"/>
              </a:spcAft>
              <a:buNone/>
            </a:pPr>
            <a:r>
              <a:rPr lang="nn-NO"/>
              <a:t>Fokus på </a:t>
            </a:r>
          </a:p>
          <a:p>
            <a:pPr>
              <a:spcAft>
                <a:spcPts val="600"/>
              </a:spcAft>
            </a:pPr>
            <a:r>
              <a:rPr lang="nn-NO"/>
              <a:t>Strategi</a:t>
            </a:r>
          </a:p>
          <a:p>
            <a:pPr>
              <a:spcAft>
                <a:spcPts val="600"/>
              </a:spcAft>
            </a:pPr>
            <a:r>
              <a:rPr lang="nn-NO"/>
              <a:t>Risici</a:t>
            </a:r>
          </a:p>
          <a:p>
            <a:pPr>
              <a:spcAft>
                <a:spcPts val="600"/>
              </a:spcAft>
            </a:pPr>
            <a:r>
              <a:rPr lang="nn-NO"/>
              <a:t>Optimere værdistrømmer</a:t>
            </a:r>
          </a:p>
          <a:p>
            <a:pPr>
              <a:spcAft>
                <a:spcPts val="600"/>
              </a:spcAft>
            </a:pPr>
            <a:r>
              <a:rPr lang="nn-NO"/>
              <a:t>Balancere kapacitet ift. efterspørgsel </a:t>
            </a:r>
          </a:p>
          <a:p>
            <a:pPr>
              <a:spcAft>
                <a:spcPts val="600"/>
              </a:spcAft>
            </a:pPr>
            <a:r>
              <a:rPr lang="nn-NO"/>
              <a:t>Hvad der skal færdiggøres (i stedet for at starte for mange initiativer op og dermed stor risiko for at ikke indfri prognoser).</a:t>
            </a:r>
            <a:endParaRPr lang="da-DK"/>
          </a:p>
        </p:txBody>
      </p:sp>
    </p:spTree>
    <p:extLst>
      <p:ext uri="{BB962C8B-B14F-4D97-AF65-F5344CB8AC3E}">
        <p14:creationId xmlns:p14="http://schemas.microsoft.com/office/powerpoint/2010/main" val="1769717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Team Dashboard (</a:t>
            </a:r>
            <a:r>
              <a:rPr lang="nn-NO" sz="3200" err="1"/>
              <a:t>vejledning</a:t>
            </a:r>
            <a:r>
              <a:rPr lang="nn-NO" sz="3200"/>
              <a:t>)</a:t>
            </a:r>
            <a:endParaRPr lang="da-DK" sz="3200"/>
          </a:p>
        </p:txBody>
      </p:sp>
      <p:sp>
        <p:nvSpPr>
          <p:cNvPr id="3" name="Content Placeholder 2"/>
          <p:cNvSpPr>
            <a:spLocks noGrp="1"/>
          </p:cNvSpPr>
          <p:nvPr>
            <p:ph idx="1"/>
          </p:nvPr>
        </p:nvSpPr>
        <p:spPr>
          <a:xfrm>
            <a:off x="471487" y="1688771"/>
            <a:ext cx="5915025" cy="2447628"/>
          </a:xfrm>
        </p:spPr>
        <p:txBody>
          <a:bodyPr>
            <a:normAutofit/>
          </a:bodyPr>
          <a:lstStyle/>
          <a:p>
            <a:pPr marL="0" indent="0">
              <a:spcAft>
                <a:spcPts val="600"/>
              </a:spcAft>
              <a:buNone/>
            </a:pPr>
            <a:r>
              <a:rPr lang="nn-NO" dirty="0"/>
              <a:t>Synliggør balancen mellem</a:t>
            </a:r>
          </a:p>
          <a:p>
            <a:pPr marL="0" indent="0">
              <a:spcAft>
                <a:spcPts val="600"/>
              </a:spcAft>
              <a:buNone/>
            </a:pPr>
            <a:r>
              <a:rPr lang="nn-NO" dirty="0"/>
              <a:t>TD #1 - Kvalitet (hvor godt?)</a:t>
            </a:r>
          </a:p>
          <a:p>
            <a:pPr marL="0" indent="0">
              <a:spcAft>
                <a:spcPts val="600"/>
              </a:spcAft>
              <a:buNone/>
            </a:pPr>
            <a:r>
              <a:rPr lang="nn-NO" dirty="0"/>
              <a:t>TD #2 - Produktivitet (hvor meget, hvor hyppigt?)</a:t>
            </a:r>
          </a:p>
          <a:p>
            <a:pPr marL="0" indent="0">
              <a:spcAft>
                <a:spcPts val="600"/>
              </a:spcAft>
              <a:buNone/>
            </a:pPr>
            <a:r>
              <a:rPr lang="nn-NO" dirty="0"/>
              <a:t>TD #3 - Reaktionsevne (hvor hurtigt?)</a:t>
            </a:r>
          </a:p>
          <a:p>
            <a:pPr marL="0" indent="0">
              <a:spcAft>
                <a:spcPts val="600"/>
              </a:spcAft>
              <a:buNone/>
            </a:pPr>
            <a:r>
              <a:rPr lang="nn-NO" dirty="0"/>
              <a:t>TD #4 - Forudsigelighed (hvor gentageligt?)</a:t>
            </a:r>
            <a:endParaRPr lang="da-DK" dirty="0"/>
          </a:p>
          <a:p>
            <a:pPr marL="0" indent="0">
              <a:spcAft>
                <a:spcPts val="600"/>
              </a:spcAft>
              <a:buNone/>
            </a:pPr>
            <a:endParaRPr lang="da-D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96" y="4286250"/>
            <a:ext cx="4256403" cy="2467914"/>
          </a:xfrm>
          <a:prstGeom prst="rect">
            <a:avLst/>
          </a:prstGeom>
        </p:spPr>
      </p:pic>
    </p:spTree>
    <p:extLst>
      <p:ext uri="{BB962C8B-B14F-4D97-AF65-F5344CB8AC3E}">
        <p14:creationId xmlns:p14="http://schemas.microsoft.com/office/powerpoint/2010/main" val="116544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#1 – Kvalitet (hvor godt?)</a:t>
            </a:r>
            <a:endParaRPr lang="da-DK" sz="3200"/>
          </a:p>
        </p:txBody>
      </p:sp>
      <p:graphicFrame>
        <p:nvGraphicFramePr>
          <p:cNvPr id="4" name="Chart 3">
            <a:extLst>
              <a:ext uri="{FF2B5EF4-FFF2-40B4-BE49-F238E27FC236}">
                <a16:creationId xmlns:a16="http://schemas.microsoft.com/office/drawing/2014/main" id="{00000000-0008-0000-0200-000005000000}"/>
              </a:ext>
            </a:extLst>
          </p:cNvPr>
          <p:cNvGraphicFramePr>
            <a:graphicFrameLocks/>
          </p:cNvGraphicFramePr>
          <p:nvPr>
            <p:extLst>
              <p:ext uri="{D42A27DB-BD31-4B8C-83A1-F6EECF244321}">
                <p14:modId xmlns:p14="http://schemas.microsoft.com/office/powerpoint/2010/main" val="3250032411"/>
              </p:ext>
            </p:extLst>
          </p:nvPr>
        </p:nvGraphicFramePr>
        <p:xfrm>
          <a:off x="0" y="3101479"/>
          <a:ext cx="6667500" cy="3746499"/>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31023"/>
            <a:ext cx="5915025" cy="2078328"/>
          </a:xfrm>
          <a:solidFill>
            <a:schemeClr val="bg1"/>
          </a:solidFill>
        </p:spPr>
        <p:txBody>
          <a:bodyPr>
            <a:normAutofit/>
          </a:bodyPr>
          <a:lstStyle/>
          <a:p>
            <a:pPr marL="0" indent="0">
              <a:spcAft>
                <a:spcPts val="600"/>
              </a:spcAft>
              <a:buNone/>
            </a:pPr>
            <a:r>
              <a:rPr lang="da-DK" dirty="0"/>
              <a:t>Hjælper teamet løbende med at visualisere </a:t>
            </a:r>
            <a:r>
              <a:rPr lang="da-DK" dirty="0" err="1"/>
              <a:t>triage</a:t>
            </a:r>
            <a:r>
              <a:rPr lang="da-DK" dirty="0"/>
              <a:t> og løse defekter.</a:t>
            </a:r>
          </a:p>
          <a:p>
            <a:pPr marL="0" indent="0">
              <a:spcAft>
                <a:spcPts val="600"/>
              </a:spcAft>
              <a:buNone/>
            </a:pPr>
            <a:r>
              <a:rPr lang="da-DK" dirty="0"/>
              <a:t>Prøv at drive andelen af defekter ned uden at udskyde defektfiks og derved skabe gæld.</a:t>
            </a:r>
          </a:p>
        </p:txBody>
      </p:sp>
    </p:spTree>
    <p:extLst>
      <p:ext uri="{BB962C8B-B14F-4D97-AF65-F5344CB8AC3E}">
        <p14:creationId xmlns:p14="http://schemas.microsoft.com/office/powerpoint/2010/main" val="1018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8324249"/>
              </p:ext>
            </p:extLst>
          </p:nvPr>
        </p:nvGraphicFramePr>
        <p:xfrm>
          <a:off x="100011" y="2527101"/>
          <a:ext cx="6657975" cy="45593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nn-NO" sz="3200"/>
              <a:t>TD #2 – Produktivitet </a:t>
            </a:r>
            <a:br>
              <a:rPr lang="nn-NO" sz="3200"/>
            </a:br>
            <a:r>
              <a:rPr lang="nn-NO" sz="3200"/>
              <a:t>              </a:t>
            </a:r>
            <a:r>
              <a:rPr lang="nn-NO" sz="2800"/>
              <a:t>(hvor meget, hvor hyppigt?)</a:t>
            </a:r>
            <a:endParaRPr lang="da-DK" sz="2800"/>
          </a:p>
        </p:txBody>
      </p:sp>
      <p:sp>
        <p:nvSpPr>
          <p:cNvPr id="3" name="Content Placeholder 2"/>
          <p:cNvSpPr>
            <a:spLocks noGrp="1"/>
          </p:cNvSpPr>
          <p:nvPr>
            <p:ph idx="1"/>
          </p:nvPr>
        </p:nvSpPr>
        <p:spPr>
          <a:xfrm>
            <a:off x="471488" y="1785639"/>
            <a:ext cx="5915025" cy="1482924"/>
          </a:xfrm>
          <a:solidFill>
            <a:schemeClr val="bg1"/>
          </a:solidFill>
        </p:spPr>
        <p:txBody>
          <a:bodyPr>
            <a:normAutofit/>
          </a:bodyPr>
          <a:lstStyle/>
          <a:p>
            <a:pPr marL="0" indent="0">
              <a:spcAft>
                <a:spcPts val="600"/>
              </a:spcAft>
              <a:buNone/>
            </a:pPr>
            <a:r>
              <a:rPr lang="nn-NO"/>
              <a:t>Gennemløb per uge. </a:t>
            </a:r>
          </a:p>
          <a:p>
            <a:pPr marL="0" indent="0">
              <a:spcAft>
                <a:spcPts val="600"/>
              </a:spcAft>
              <a:buNone/>
            </a:pPr>
            <a:r>
              <a:rPr lang="nn-NO"/>
              <a:t>Hjælper teamet finde et niveau der er konsekvent opnåeligt (</a:t>
            </a:r>
            <a:r>
              <a:rPr lang="nn-NO" i="1"/>
              <a:t>sustainable pace</a:t>
            </a:r>
            <a:r>
              <a:rPr lang="nn-NO"/>
              <a:t>) og finde måder at højne det.</a:t>
            </a:r>
            <a:endParaRPr lang="da-DK"/>
          </a:p>
        </p:txBody>
      </p:sp>
    </p:spTree>
    <p:extLst>
      <p:ext uri="{BB962C8B-B14F-4D97-AF65-F5344CB8AC3E}">
        <p14:creationId xmlns:p14="http://schemas.microsoft.com/office/powerpoint/2010/main" val="2088785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#3 – Reaktionsevne</a:t>
            </a:r>
            <a:br>
              <a:rPr lang="nn-NO" sz="3200"/>
            </a:br>
            <a:r>
              <a:rPr lang="nn-NO" sz="3200"/>
              <a:t>              (hvor hurtigt?)</a:t>
            </a:r>
            <a:endParaRPr lang="da-DK" sz="3200"/>
          </a:p>
        </p:txBody>
      </p:sp>
      <p:graphicFrame>
        <p:nvGraphicFramePr>
          <p:cNvPr id="4" name="Chart 3">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2630665221"/>
              </p:ext>
            </p:extLst>
          </p:nvPr>
        </p:nvGraphicFramePr>
        <p:xfrm>
          <a:off x="0" y="2987675"/>
          <a:ext cx="6858000" cy="3797300"/>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63861"/>
            <a:ext cx="5915025" cy="1569889"/>
          </a:xfrm>
          <a:solidFill>
            <a:schemeClr val="bg1"/>
          </a:solidFill>
        </p:spPr>
        <p:txBody>
          <a:bodyPr>
            <a:normAutofit/>
          </a:bodyPr>
          <a:lstStyle/>
          <a:p>
            <a:pPr marL="0" indent="0">
              <a:spcAft>
                <a:spcPts val="600"/>
              </a:spcAft>
              <a:buNone/>
            </a:pPr>
            <a:r>
              <a:rPr lang="nn-NO" dirty="0"/>
              <a:t>Hjælper teams forstå deres cyklustid fra påbegyndelse til færdiggørelse og finde fremgangsmåder, der mindsker denne ved at fjerne unødvendige trin og spild (</a:t>
            </a:r>
            <a:r>
              <a:rPr lang="nn-NO" i="1" dirty="0"/>
              <a:t>muda</a:t>
            </a:r>
            <a:r>
              <a:rPr lang="nn-NO" dirty="0"/>
              <a:t>).</a:t>
            </a:r>
            <a:endParaRPr lang="da-DK" dirty="0"/>
          </a:p>
        </p:txBody>
      </p:sp>
    </p:spTree>
    <p:extLst>
      <p:ext uri="{BB962C8B-B14F-4D97-AF65-F5344CB8AC3E}">
        <p14:creationId xmlns:p14="http://schemas.microsoft.com/office/powerpoint/2010/main" val="1285944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TD #4 – </a:t>
            </a:r>
            <a:r>
              <a:rPr lang="nn-NO" sz="3200" err="1"/>
              <a:t>Forudsigelighed</a:t>
            </a:r>
            <a:r>
              <a:rPr lang="nn-NO" sz="3200"/>
              <a:t> </a:t>
            </a:r>
            <a:br>
              <a:rPr lang="nn-NO" sz="3200"/>
            </a:br>
            <a:r>
              <a:rPr lang="nn-NO" sz="3200"/>
              <a:t>              (</a:t>
            </a:r>
            <a:r>
              <a:rPr lang="nn-NO" sz="3200" err="1"/>
              <a:t>hvor</a:t>
            </a:r>
            <a:r>
              <a:rPr lang="nn-NO" sz="3200"/>
              <a:t> </a:t>
            </a:r>
            <a:r>
              <a:rPr lang="nn-NO" sz="3200" err="1"/>
              <a:t>gentageligt</a:t>
            </a:r>
            <a:r>
              <a:rPr lang="nn-NO" sz="3200"/>
              <a:t>?) </a:t>
            </a:r>
            <a:endParaRPr lang="da-DK" sz="3200"/>
          </a:p>
        </p:txBody>
      </p:sp>
      <p:graphicFrame>
        <p:nvGraphicFramePr>
          <p:cNvPr id="4" name="Chart 3">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713226777"/>
              </p:ext>
            </p:extLst>
          </p:nvPr>
        </p:nvGraphicFramePr>
        <p:xfrm>
          <a:off x="0" y="3060484"/>
          <a:ext cx="6858000" cy="3797516"/>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2127051"/>
            <a:ext cx="5915025" cy="1225749"/>
          </a:xfrm>
          <a:solidFill>
            <a:schemeClr val="bg1"/>
          </a:solidFill>
        </p:spPr>
        <p:txBody>
          <a:bodyPr>
            <a:normAutofit/>
          </a:bodyPr>
          <a:lstStyle/>
          <a:p>
            <a:pPr marL="0" indent="0">
              <a:spcAft>
                <a:spcPts val="600"/>
              </a:spcAft>
              <a:buNone/>
            </a:pPr>
            <a:r>
              <a:rPr lang="nn-NO" dirty="0"/>
              <a:t>Nettoflow pr. uge, dvs: </a:t>
            </a:r>
            <a:r>
              <a:rPr lang="nn-NO" dirty="0">
                <a:latin typeface="Cambria Math" panose="02040503050406030204" pitchFamily="18" charset="0"/>
                <a:ea typeface="Cambria Math" panose="02040503050406030204" pitchFamily="18" charset="0"/>
                <a:cs typeface="Times New Roman" panose="02020603050405020304" pitchFamily="18" charset="0"/>
              </a:rPr>
              <a:t>færdiggjort – påbegyndt</a:t>
            </a:r>
          </a:p>
          <a:p>
            <a:pPr marL="0" indent="0">
              <a:spcAft>
                <a:spcPts val="600"/>
              </a:spcAft>
              <a:buNone/>
            </a:pPr>
            <a:r>
              <a:rPr lang="nn-NO" dirty="0"/>
              <a:t>Giver fokus på færdiggørelse fremfor nye opgaver.</a:t>
            </a:r>
            <a:endParaRPr lang="da-DK" dirty="0"/>
          </a:p>
        </p:txBody>
      </p:sp>
    </p:spTree>
    <p:extLst>
      <p:ext uri="{BB962C8B-B14F-4D97-AF65-F5344CB8AC3E}">
        <p14:creationId xmlns:p14="http://schemas.microsoft.com/office/powerpoint/2010/main" val="100398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31" y="4522237"/>
            <a:ext cx="3313139" cy="2335763"/>
          </a:xfrm>
          <a:prstGeom prst="rect">
            <a:avLst/>
          </a:prstGeom>
        </p:spPr>
      </p:pic>
      <p:sp>
        <p:nvSpPr>
          <p:cNvPr id="2" name="Title 1"/>
          <p:cNvSpPr>
            <a:spLocks noGrp="1"/>
          </p:cNvSpPr>
          <p:nvPr>
            <p:ph type="title"/>
          </p:nvPr>
        </p:nvSpPr>
        <p:spPr/>
        <p:txBody>
          <a:bodyPr>
            <a:normAutofit/>
          </a:bodyPr>
          <a:lstStyle/>
          <a:p>
            <a:r>
              <a:rPr lang="nn-NO" sz="3200" dirty="0"/>
              <a:t>De fire skridt til forudsigelighed</a:t>
            </a:r>
            <a:endParaRPr lang="da-DK" sz="3200" dirty="0"/>
          </a:p>
        </p:txBody>
      </p:sp>
      <p:sp>
        <p:nvSpPr>
          <p:cNvPr id="3" name="Content Placeholder 2"/>
          <p:cNvSpPr>
            <a:spLocks noGrp="1"/>
          </p:cNvSpPr>
          <p:nvPr>
            <p:ph idx="1"/>
          </p:nvPr>
        </p:nvSpPr>
        <p:spPr>
          <a:xfrm>
            <a:off x="360785" y="1953208"/>
            <a:ext cx="6307494" cy="4484914"/>
          </a:xfrm>
          <a:noFill/>
        </p:spPr>
        <p:txBody>
          <a:bodyPr>
            <a:normAutofit fontScale="47500" lnSpcReduction="20000"/>
          </a:bodyPr>
          <a:lstStyle/>
          <a:p>
            <a:pPr marL="0" indent="0">
              <a:spcAft>
                <a:spcPts val="600"/>
              </a:spcAft>
              <a:buNone/>
            </a:pPr>
            <a:r>
              <a:rPr lang="nn-NO" sz="2500" b="1" dirty="0"/>
              <a:t>1. Gør politikker eksplicitte (</a:t>
            </a:r>
            <a:r>
              <a:rPr lang="nn-NO" sz="2500" dirty="0"/>
              <a:t>baseret på antagelserne bag Little’s lov</a:t>
            </a:r>
            <a:r>
              <a:rPr lang="nn-NO" sz="2500" b="1" dirty="0"/>
              <a:t>) især iht. processens grænser</a:t>
            </a:r>
          </a:p>
          <a:p>
            <a:pPr marL="0" indent="0">
              <a:spcAft>
                <a:spcPts val="600"/>
              </a:spcAft>
              <a:buNone/>
            </a:pPr>
            <a:r>
              <a:rPr lang="nn-NO" dirty="0"/>
              <a:t>   a. Påbegynd ikke nyt arbejde hurtigere end du færdiggør igangværende</a:t>
            </a:r>
          </a:p>
          <a:p>
            <a:pPr marL="0" indent="0">
              <a:spcAft>
                <a:spcPts val="600"/>
              </a:spcAft>
              <a:buNone/>
            </a:pPr>
            <a:r>
              <a:rPr lang="nn-NO" dirty="0"/>
              <a:t>   b. Tillad ikke at opgaver aldres tilfældigt grundet blokkeringer, for høj WIP eller dårlige </a:t>
            </a:r>
            <a:r>
              <a:rPr lang="nn-NO" i="1" dirty="0"/>
              <a:t>pull</a:t>
            </a:r>
            <a:r>
              <a:rPr lang="nn-NO" dirty="0"/>
              <a:t>-politikker</a:t>
            </a:r>
          </a:p>
          <a:p>
            <a:pPr marL="0" indent="0">
              <a:spcAft>
                <a:spcPts val="600"/>
              </a:spcAft>
              <a:buNone/>
            </a:pPr>
            <a:r>
              <a:rPr lang="nn-NO" dirty="0"/>
              <a:t>   c. Minimer arbejde der påbegyndes, men aldrig færdiggørs</a:t>
            </a:r>
          </a:p>
          <a:p>
            <a:pPr marL="0" indent="0">
              <a:spcAft>
                <a:spcPts val="600"/>
              </a:spcAft>
              <a:buNone/>
            </a:pPr>
            <a:r>
              <a:rPr lang="nn-NO" sz="2500" b="1" dirty="0"/>
              <a:t>2. Indhente basale flowmetrikker</a:t>
            </a:r>
          </a:p>
          <a:p>
            <a:pPr marL="0" indent="0">
              <a:spcAft>
                <a:spcPts val="600"/>
              </a:spcAft>
              <a:buNone/>
            </a:pPr>
            <a:r>
              <a:rPr lang="nn-NO" dirty="0"/>
              <a:t>   a. WIP</a:t>
            </a:r>
          </a:p>
          <a:p>
            <a:pPr marL="0" indent="0">
              <a:spcAft>
                <a:spcPts val="600"/>
              </a:spcAft>
              <a:buNone/>
            </a:pPr>
            <a:r>
              <a:rPr lang="nn-NO" dirty="0"/>
              <a:t>   b. Cyklustid</a:t>
            </a:r>
          </a:p>
          <a:p>
            <a:pPr marL="0" indent="0">
              <a:spcAft>
                <a:spcPts val="600"/>
              </a:spcAft>
              <a:buNone/>
            </a:pPr>
            <a:r>
              <a:rPr lang="nn-NO" dirty="0"/>
              <a:t>   c. Gennemløb</a:t>
            </a:r>
          </a:p>
          <a:p>
            <a:pPr marL="0" indent="0">
              <a:spcAft>
                <a:spcPts val="600"/>
              </a:spcAft>
              <a:buNone/>
            </a:pPr>
            <a:r>
              <a:rPr lang="nn-NO" sz="2500" b="1" dirty="0"/>
              <a:t>3. Visualisér dine flowmetrikker</a:t>
            </a:r>
          </a:p>
          <a:p>
            <a:pPr marL="0" indent="0">
              <a:spcAft>
                <a:spcPts val="600"/>
              </a:spcAft>
              <a:buNone/>
            </a:pPr>
            <a:r>
              <a:rPr lang="nn-NO" dirty="0"/>
              <a:t>   a. Kumulativt flowdiagram</a:t>
            </a:r>
          </a:p>
          <a:p>
            <a:pPr marL="0" indent="0">
              <a:spcAft>
                <a:spcPts val="600"/>
              </a:spcAft>
              <a:buNone/>
            </a:pPr>
            <a:r>
              <a:rPr lang="nn-NO" dirty="0"/>
              <a:t>   b. Cyklustidhistogram og –punktdiagram</a:t>
            </a:r>
          </a:p>
          <a:p>
            <a:pPr marL="0" indent="0">
              <a:spcAft>
                <a:spcPts val="600"/>
              </a:spcAft>
              <a:buNone/>
            </a:pPr>
            <a:r>
              <a:rPr lang="nn-NO" sz="2500" b="1" dirty="0"/>
              <a:t>4. Lad flowanalyse danne bund for handling</a:t>
            </a:r>
          </a:p>
          <a:p>
            <a:pPr marL="0" indent="0">
              <a:spcAft>
                <a:spcPts val="600"/>
              </a:spcAft>
              <a:buNone/>
            </a:pPr>
            <a:r>
              <a:rPr lang="nn-NO" dirty="0"/>
              <a:t>   a. Grib ind når din proces går galt</a:t>
            </a:r>
          </a:p>
          <a:p>
            <a:pPr marL="0" indent="0">
              <a:spcAft>
                <a:spcPts val="600"/>
              </a:spcAft>
              <a:buNone/>
            </a:pPr>
            <a:r>
              <a:rPr lang="nn-NO" dirty="0"/>
              <a:t>   b. Identificér politikforbedringer for at højne performance</a:t>
            </a:r>
          </a:p>
          <a:p>
            <a:pPr marL="0" indent="0">
              <a:spcAft>
                <a:spcPts val="600"/>
              </a:spcAft>
              <a:buNone/>
            </a:pPr>
            <a:r>
              <a:rPr lang="nn-NO" dirty="0"/>
              <a:t>   c. Dan prognoser</a:t>
            </a:r>
            <a:endParaRPr lang="da-DK" dirty="0"/>
          </a:p>
        </p:txBody>
      </p:sp>
    </p:spTree>
    <p:extLst>
      <p:ext uri="{BB962C8B-B14F-4D97-AF65-F5344CB8AC3E}">
        <p14:creationId xmlns:p14="http://schemas.microsoft.com/office/powerpoint/2010/main" val="73071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74453" y="4852157"/>
            <a:ext cx="6006951" cy="1623288"/>
          </a:xfrm>
        </p:spPr>
        <p:txBody>
          <a:bodyPr>
            <a:normAutofit/>
          </a:bodyPr>
          <a:lstStyle/>
          <a:p>
            <a:pPr marL="0" indent="0">
              <a:spcAft>
                <a:spcPts val="600"/>
              </a:spcAft>
              <a:buNone/>
            </a:pPr>
            <a:r>
              <a:rPr lang="nn-NO" dirty="0"/>
              <a:t>Christian </a:t>
            </a:r>
            <a:r>
              <a:rPr lang="nn-NO" dirty="0" err="1"/>
              <a:t>Rosbæk</a:t>
            </a:r>
            <a:r>
              <a:rPr lang="nn-NO" dirty="0"/>
              <a:t> – idé</a:t>
            </a:r>
          </a:p>
          <a:p>
            <a:pPr marL="0" indent="0">
              <a:spcAft>
                <a:spcPts val="600"/>
              </a:spcAft>
              <a:buNone/>
            </a:pPr>
            <a:endParaRPr lang="nn-NO" dirty="0"/>
          </a:p>
          <a:p>
            <a:pPr marL="0" indent="0">
              <a:spcAft>
                <a:spcPts val="600"/>
              </a:spcAft>
              <a:buNone/>
            </a:pPr>
            <a:r>
              <a:rPr lang="nn-NO" dirty="0"/>
              <a:t>Jesper </a:t>
            </a:r>
            <a:r>
              <a:rPr lang="nn-NO" dirty="0" err="1"/>
              <a:t>Boeg</a:t>
            </a:r>
            <a:r>
              <a:rPr lang="nn-NO" dirty="0"/>
              <a:t>, Johannes Klose og Christian Falck – konstruktiv </a:t>
            </a:r>
            <a:r>
              <a:rPr lang="nn-NO" dirty="0" err="1"/>
              <a:t>tilbagemelding</a:t>
            </a:r>
            <a:endParaRPr lang="nn-NO" dirty="0"/>
          </a:p>
        </p:txBody>
      </p:sp>
      <p:pic>
        <p:nvPicPr>
          <p:cNvPr id="7" name="Billed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5"/>
            <a:ext cx="6858000" cy="3429000"/>
          </a:xfrm>
          <a:prstGeom prst="rect">
            <a:avLst/>
          </a:prstGeom>
        </p:spPr>
      </p:pic>
    </p:spTree>
    <p:extLst>
      <p:ext uri="{BB962C8B-B14F-4D97-AF65-F5344CB8AC3E}">
        <p14:creationId xmlns:p14="http://schemas.microsoft.com/office/powerpoint/2010/main" val="18682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Little’s lov</a:t>
            </a:r>
            <a:endParaRPr lang="da-DK" sz="3200" dirty="0"/>
          </a:p>
        </p:txBody>
      </p:sp>
      <mc:AlternateContent xmlns:mc="http://schemas.openxmlformats.org/markup-compatibility/2006" xmlns:a14="http://schemas.microsoft.com/office/drawing/2010/main">
        <mc:Choice Requires="a14">
          <p:sp>
            <p:nvSpPr>
              <p:cNvPr id="5" name="TextBox 4"/>
              <p:cNvSpPr txBox="1"/>
              <p:nvPr/>
            </p:nvSpPr>
            <p:spPr>
              <a:xfrm>
                <a:off x="471489" y="1588145"/>
                <a:ext cx="4100512" cy="38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𝑐𝑦𝑘𝑙𝑢𝑠𝑡𝑖𝑑</m:t>
                      </m:r>
                      <m:r>
                        <a:rPr lang="da-DK" sz="1200" i="1" smtClean="0">
                          <a:latin typeface="Cambria Math" panose="02040503050406030204" pitchFamily="18" charset="0"/>
                        </a:rPr>
                        <m:t>=</m:t>
                      </m:r>
                      <m:f>
                        <m:fPr>
                          <m:ctrlPr>
                            <a:rPr lang="da-DK" sz="1200" i="1" smtClean="0">
                              <a:latin typeface="Cambria Math" panose="02040503050406030204" pitchFamily="18" charset="0"/>
                            </a:rPr>
                          </m:ctrlPr>
                        </m:fPr>
                        <m:num>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𝑊𝐼𝑃</m:t>
                          </m:r>
                        </m:num>
                        <m:den>
                          <m:r>
                            <a:rPr lang="nn-NO" sz="1200" b="0" i="1" smtClean="0">
                              <a:latin typeface="Cambria Math" panose="02040503050406030204" pitchFamily="18" charset="0"/>
                            </a:rPr>
                            <m:t>𝑔𝑒𝑛𝑛𝑒𝑚𝑠𝑛𝑖𝑡𝑙𝑖𝑔𝑡</m:t>
                          </m:r>
                          <m:r>
                            <a:rPr lang="nn-NO" sz="1200" b="0" i="1" smtClean="0">
                              <a:latin typeface="Cambria Math" panose="02040503050406030204" pitchFamily="18" charset="0"/>
                            </a:rPr>
                            <m:t> </m:t>
                          </m:r>
                          <m:r>
                            <a:rPr lang="nn-NO" sz="1200" b="0" i="1" smtClean="0">
                              <a:latin typeface="Cambria Math" panose="02040503050406030204" pitchFamily="18" charset="0"/>
                            </a:rPr>
                            <m:t>𝑔𝑒𝑛𝑛𝑒𝑚𝑙</m:t>
                          </m:r>
                          <m:r>
                            <a:rPr lang="nn-NO" sz="1200" b="0" i="1" smtClean="0">
                              <a:latin typeface="Cambria Math" panose="02040503050406030204" pitchFamily="18" charset="0"/>
                            </a:rPr>
                            <m:t>ø</m:t>
                          </m:r>
                          <m:r>
                            <a:rPr lang="nn-NO" sz="1200" b="0" i="1" smtClean="0">
                              <a:latin typeface="Cambria Math" panose="02040503050406030204" pitchFamily="18" charset="0"/>
                            </a:rPr>
                            <m:t>𝑏</m:t>
                          </m:r>
                        </m:den>
                      </m:f>
                    </m:oMath>
                  </m:oMathPara>
                </a14:m>
                <a:endParaRPr lang="da-DK" sz="1200" dirty="0"/>
              </a:p>
            </p:txBody>
          </p:sp>
        </mc:Choice>
        <mc:Fallback xmlns="">
          <p:sp>
            <p:nvSpPr>
              <p:cNvPr id="5" name="TextBox 4"/>
              <p:cNvSpPr txBox="1">
                <a:spLocks noRot="1" noChangeAspect="1" noMove="1" noResize="1" noEditPoints="1" noAdjustHandles="1" noChangeArrowheads="1" noChangeShapeType="1" noTextEdit="1"/>
              </p:cNvSpPr>
              <p:nvPr/>
            </p:nvSpPr>
            <p:spPr>
              <a:xfrm>
                <a:off x="471489" y="1588145"/>
                <a:ext cx="4100512" cy="382990"/>
              </a:xfrm>
              <a:prstGeom prst="rect">
                <a:avLst/>
              </a:prstGeom>
              <a:blipFill>
                <a:blip r:embed="rId2"/>
                <a:stretch>
                  <a:fillRect t="-6452" b="-19355"/>
                </a:stretch>
              </a:blipFill>
            </p:spPr>
            <p:txBody>
              <a:bodyPr/>
              <a:lstStyle/>
              <a:p>
                <a:r>
                  <a:rPr lang="da-DK">
                    <a:noFill/>
                  </a:rPr>
                  <a:t> </a:t>
                </a:r>
              </a:p>
            </p:txBody>
          </p:sp>
        </mc:Fallback>
      </mc:AlternateContent>
      <p:sp>
        <p:nvSpPr>
          <p:cNvPr id="6" name="Content Placeholder 5"/>
          <p:cNvSpPr>
            <a:spLocks noGrp="1"/>
          </p:cNvSpPr>
          <p:nvPr>
            <p:ph idx="1"/>
          </p:nvPr>
        </p:nvSpPr>
        <p:spPr>
          <a:xfrm>
            <a:off x="471488" y="2769833"/>
            <a:ext cx="5915025" cy="3407129"/>
          </a:xfrm>
        </p:spPr>
        <p:txBody>
          <a:bodyPr/>
          <a:lstStyle/>
          <a:p>
            <a:r>
              <a:rPr lang="nn-NO" dirty="0"/>
              <a:t>De basale flowmetrikker i en elegant fundamental ekvation</a:t>
            </a:r>
          </a:p>
          <a:p>
            <a:r>
              <a:rPr lang="nn-NO" dirty="0"/>
              <a:t>Skal ikke benyttes til prognoser</a:t>
            </a:r>
          </a:p>
          <a:p>
            <a:r>
              <a:rPr lang="nn-NO" dirty="0"/>
              <a:t>Uhyre vigtigt at kende antagelserne bag, fx</a:t>
            </a:r>
          </a:p>
          <a:p>
            <a:pPr lvl="1"/>
            <a:r>
              <a:rPr lang="nn-NO" dirty="0"/>
              <a:t>gennemsnitlig ankomsthastighed ≈</a:t>
            </a:r>
            <a:br>
              <a:rPr lang="nn-NO" dirty="0"/>
            </a:br>
            <a:r>
              <a:rPr lang="nn-NO" dirty="0"/>
              <a:t>gennemsnitlig afgangshastighed</a:t>
            </a:r>
          </a:p>
          <a:p>
            <a:pPr lvl="1"/>
            <a:r>
              <a:rPr lang="nn-NO" dirty="0"/>
              <a:t>WIP er sådan cirka det samme under perioden</a:t>
            </a:r>
          </a:p>
          <a:p>
            <a:pPr lvl="1"/>
            <a:r>
              <a:rPr lang="nn-NO" dirty="0"/>
              <a:t>De samme enheder bliver brugt i beregningen</a:t>
            </a:r>
            <a:endParaRPr lang="da-DK" dirty="0"/>
          </a:p>
          <a:p>
            <a:r>
              <a:rPr lang="nn-NO" dirty="0"/>
              <a:t>Kan segmenteres for forskellige typer, fx </a:t>
            </a:r>
            <a:r>
              <a:rPr lang="nn-NO" i="1" dirty="0"/>
              <a:t>epics, features, user stories </a:t>
            </a:r>
            <a:r>
              <a:rPr lang="nn-NO" dirty="0"/>
              <a:t>og</a:t>
            </a:r>
            <a:r>
              <a:rPr lang="nn-NO" i="1" dirty="0"/>
              <a:t> tasks</a:t>
            </a:r>
            <a:r>
              <a:rPr lang="nn-NO"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404" y="256447"/>
            <a:ext cx="1666875" cy="2209800"/>
          </a:xfrm>
          <a:prstGeom prst="rect">
            <a:avLst/>
          </a:prstGeom>
        </p:spPr>
      </p:pic>
    </p:spTree>
    <p:extLst>
      <p:ext uri="{BB962C8B-B14F-4D97-AF65-F5344CB8AC3E}">
        <p14:creationId xmlns:p14="http://schemas.microsoft.com/office/powerpoint/2010/main" val="208829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solidFill>
                  <a:schemeClr val="bg1"/>
                </a:solidFill>
              </a:rPr>
              <a:t>Kumulativt flowdiagram</a:t>
            </a:r>
            <a:endParaRPr lang="da-DK" sz="3200" dirty="0">
              <a:solidFill>
                <a:schemeClr val="bg1"/>
              </a:solidFill>
            </a:endParaRPr>
          </a:p>
        </p:txBody>
      </p:sp>
      <p:sp>
        <p:nvSpPr>
          <p:cNvPr id="6" name="Content Placeholder 2"/>
          <p:cNvSpPr>
            <a:spLocks noGrp="1"/>
          </p:cNvSpPr>
          <p:nvPr>
            <p:ph idx="1"/>
          </p:nvPr>
        </p:nvSpPr>
        <p:spPr>
          <a:xfrm>
            <a:off x="471488" y="1745202"/>
            <a:ext cx="2862652" cy="873592"/>
          </a:xfrm>
          <a:noFill/>
        </p:spPr>
        <p:txBody>
          <a:bodyPr>
            <a:normAutofit/>
          </a:bodyPr>
          <a:lstStyle/>
          <a:p>
            <a:pPr marL="0" indent="0">
              <a:spcAft>
                <a:spcPts val="600"/>
              </a:spcAft>
              <a:buNone/>
            </a:pPr>
            <a:r>
              <a:rPr lang="nn-NO" dirty="0">
                <a:solidFill>
                  <a:schemeClr val="bg1"/>
                </a:solidFill>
              </a:rPr>
              <a:t>Ud fra </a:t>
            </a:r>
            <a:r>
              <a:rPr lang="nn-NO" b="1" dirty="0">
                <a:solidFill>
                  <a:schemeClr val="bg1"/>
                </a:solidFill>
              </a:rPr>
              <a:t>historisk</a:t>
            </a:r>
            <a:r>
              <a:rPr lang="nn-NO" dirty="0">
                <a:solidFill>
                  <a:schemeClr val="bg1"/>
                </a:solidFill>
              </a:rPr>
              <a:t> data forstå systemet/teamet.</a:t>
            </a:r>
            <a:endParaRPr lang="da-DK" dirty="0">
              <a:solidFill>
                <a:schemeClr val="bg1"/>
              </a:solidFill>
            </a:endParaRPr>
          </a:p>
        </p:txBody>
      </p:sp>
    </p:spTree>
    <p:extLst>
      <p:ext uri="{BB962C8B-B14F-4D97-AF65-F5344CB8AC3E}">
        <p14:creationId xmlns:p14="http://schemas.microsoft.com/office/powerpoint/2010/main" val="2707792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dirty="0">
                <a:solidFill>
                  <a:schemeClr val="bg1"/>
                </a:solidFill>
              </a:rPr>
              <a:t>Cyklustidhistogram og </a:t>
            </a:r>
            <a:br>
              <a:rPr lang="nn-NO" dirty="0">
                <a:solidFill>
                  <a:schemeClr val="bg1"/>
                </a:solidFill>
              </a:rPr>
            </a:br>
            <a:r>
              <a:rPr lang="nn-NO" dirty="0">
                <a:solidFill>
                  <a:schemeClr val="bg1"/>
                </a:solidFill>
              </a:rPr>
              <a:t>-punktdiagram</a:t>
            </a:r>
            <a:endParaRPr lang="da-DK" dirty="0">
              <a:solidFill>
                <a:schemeClr val="bg1"/>
              </a:solidFill>
            </a:endParaRPr>
          </a:p>
        </p:txBody>
      </p:sp>
      <p:sp>
        <p:nvSpPr>
          <p:cNvPr id="3" name="Content Placeholder 2"/>
          <p:cNvSpPr>
            <a:spLocks noGrp="1"/>
          </p:cNvSpPr>
          <p:nvPr>
            <p:ph idx="1"/>
          </p:nvPr>
        </p:nvSpPr>
        <p:spPr>
          <a:xfrm>
            <a:off x="4453812" y="1825625"/>
            <a:ext cx="1932701" cy="1247257"/>
          </a:xfrm>
        </p:spPr>
        <p:txBody>
          <a:bodyPr/>
          <a:lstStyle/>
          <a:p>
            <a:pPr marL="0" indent="0" algn="r">
              <a:buNone/>
            </a:pPr>
            <a:r>
              <a:rPr lang="sv-SE" dirty="0" err="1">
                <a:solidFill>
                  <a:schemeClr val="bg1"/>
                </a:solidFill>
              </a:rPr>
              <a:t>Viser</a:t>
            </a:r>
            <a:r>
              <a:rPr lang="sv-SE" dirty="0">
                <a:solidFill>
                  <a:schemeClr val="bg1"/>
                </a:solidFill>
              </a:rPr>
              <a:t> historiske</a:t>
            </a:r>
            <a:br>
              <a:rPr lang="sv-SE" dirty="0">
                <a:solidFill>
                  <a:schemeClr val="bg1"/>
                </a:solidFill>
              </a:rPr>
            </a:br>
            <a:r>
              <a:rPr lang="sv-SE" dirty="0">
                <a:solidFill>
                  <a:schemeClr val="bg1"/>
                </a:solidFill>
              </a:rPr>
              <a:t>percentiler for</a:t>
            </a:r>
            <a:br>
              <a:rPr lang="sv-SE" dirty="0">
                <a:solidFill>
                  <a:schemeClr val="bg1"/>
                </a:solidFill>
              </a:rPr>
            </a:br>
            <a:r>
              <a:rPr lang="sv-SE" dirty="0">
                <a:solidFill>
                  <a:schemeClr val="bg1"/>
                </a:solidFill>
              </a:rPr>
              <a:t>start </a:t>
            </a:r>
            <a:r>
              <a:rPr lang="sv-SE" dirty="0" err="1">
                <a:solidFill>
                  <a:schemeClr val="bg1"/>
                </a:solidFill>
              </a:rPr>
              <a:t>til</a:t>
            </a:r>
            <a:r>
              <a:rPr lang="sv-SE" dirty="0">
                <a:solidFill>
                  <a:schemeClr val="bg1"/>
                </a:solidFill>
              </a:rPr>
              <a:t> slut.</a:t>
            </a:r>
            <a:endParaRPr lang="da-DK" dirty="0">
              <a:solidFill>
                <a:schemeClr val="bg1"/>
              </a:solidFill>
            </a:endParaRPr>
          </a:p>
        </p:txBody>
      </p:sp>
    </p:spTree>
    <p:extLst>
      <p:ext uri="{BB962C8B-B14F-4D97-AF65-F5344CB8AC3E}">
        <p14:creationId xmlns:p14="http://schemas.microsoft.com/office/powerpoint/2010/main" val="2512452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90690"/>
            <a:ext cx="2533650" cy="3198734"/>
          </a:xfrm>
          <a:prstGeom prst="rect">
            <a:avLst/>
          </a:prstGeom>
        </p:spPr>
      </p:pic>
      <p:sp>
        <p:nvSpPr>
          <p:cNvPr id="2" name="Title 1"/>
          <p:cNvSpPr>
            <a:spLocks noGrp="1"/>
          </p:cNvSpPr>
          <p:nvPr>
            <p:ph type="title"/>
          </p:nvPr>
        </p:nvSpPr>
        <p:spPr/>
        <p:txBody>
          <a:bodyPr>
            <a:normAutofit/>
          </a:bodyPr>
          <a:lstStyle/>
          <a:p>
            <a:r>
              <a:rPr lang="nn-NO" sz="3200" dirty="0"/>
              <a:t>Leveranceprognoser med </a:t>
            </a:r>
            <a:br>
              <a:rPr lang="nn-NO" sz="3200" dirty="0"/>
            </a:br>
            <a:r>
              <a:rPr lang="nn-NO" sz="3200" dirty="0"/>
              <a:t>Monte Carlo (vejledning)</a:t>
            </a:r>
            <a:endParaRPr lang="da-DK" sz="3200" dirty="0"/>
          </a:p>
        </p:txBody>
      </p:sp>
      <p:sp>
        <p:nvSpPr>
          <p:cNvPr id="3" name="Content Placeholder 2"/>
          <p:cNvSpPr>
            <a:spLocks noGrp="1"/>
          </p:cNvSpPr>
          <p:nvPr>
            <p:ph idx="1"/>
          </p:nvPr>
        </p:nvSpPr>
        <p:spPr>
          <a:xfrm>
            <a:off x="471486" y="4304521"/>
            <a:ext cx="5915025" cy="2191231"/>
          </a:xfrm>
        </p:spPr>
        <p:txBody>
          <a:bodyPr>
            <a:noAutofit/>
          </a:bodyPr>
          <a:lstStyle/>
          <a:p>
            <a:pPr marL="0" indent="0">
              <a:spcAft>
                <a:spcPts val="600"/>
              </a:spcAft>
              <a:buNone/>
            </a:pPr>
            <a:r>
              <a:rPr lang="nn-NO" sz="1800" dirty="0"/>
              <a:t>Ud fra historiske fremdriftstal og antagelser (fx </a:t>
            </a:r>
            <a:r>
              <a:rPr lang="nn-NO" sz="1800" i="1" dirty="0"/>
              <a:t>cost of delay-</a:t>
            </a:r>
            <a:r>
              <a:rPr lang="nn-NO" sz="1800" dirty="0"/>
              <a:t>politikker) danner Monte Carlo-modelen simuleringer der giver udfaldsrum med sandsynligheder.</a:t>
            </a:r>
          </a:p>
          <a:p>
            <a:pPr marL="0" indent="0">
              <a:spcAft>
                <a:spcPts val="600"/>
              </a:spcAft>
              <a:buNone/>
            </a:pPr>
            <a:r>
              <a:rPr lang="nn-NO" sz="1800" dirty="0"/>
              <a:t>NB. Det er uhyre vigtigt at have styr på antagelserne bag modellen, samt have in mente at en model ikke erstatter sund fornuft eller aktiv indgriben i tildfælde af nye informationer.</a:t>
            </a:r>
          </a:p>
        </p:txBody>
      </p:sp>
      <p:pic>
        <p:nvPicPr>
          <p:cNvPr id="5" name="Picture 4"/>
          <p:cNvPicPr>
            <a:picLocks noChangeAspect="1"/>
          </p:cNvPicPr>
          <p:nvPr/>
        </p:nvPicPr>
        <p:blipFill>
          <a:blip r:embed="rId3"/>
          <a:stretch>
            <a:fillRect/>
          </a:stretch>
        </p:blipFill>
        <p:spPr>
          <a:xfrm>
            <a:off x="3342100" y="1690690"/>
            <a:ext cx="2865139" cy="2417760"/>
          </a:xfrm>
          <a:prstGeom prst="rect">
            <a:avLst/>
          </a:prstGeom>
        </p:spPr>
      </p:pic>
    </p:spTree>
    <p:extLst>
      <p:ext uri="{BB962C8B-B14F-4D97-AF65-F5344CB8AC3E}">
        <p14:creationId xmlns:p14="http://schemas.microsoft.com/office/powerpoint/2010/main" val="1149927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Serviceklasser</a:t>
            </a:r>
            <a:endParaRPr lang="da-DK" sz="3200"/>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a:t>SK #1 – Haster</a:t>
            </a:r>
          </a:p>
          <a:p>
            <a:pPr marL="0" indent="0">
              <a:spcAft>
                <a:spcPts val="600"/>
              </a:spcAft>
              <a:buNone/>
            </a:pPr>
            <a:r>
              <a:rPr lang="nn-NO"/>
              <a:t>SK #2 – Fast dato</a:t>
            </a:r>
          </a:p>
          <a:p>
            <a:pPr marL="0" indent="0">
              <a:spcAft>
                <a:spcPts val="600"/>
              </a:spcAft>
              <a:buNone/>
            </a:pPr>
            <a:r>
              <a:rPr lang="nn-NO"/>
              <a:t>SK #3 – Standard</a:t>
            </a:r>
          </a:p>
          <a:p>
            <a:pPr marL="0" indent="0">
              <a:spcAft>
                <a:spcPts val="600"/>
              </a:spcAft>
              <a:buNone/>
            </a:pPr>
            <a:r>
              <a:rPr lang="nn-NO"/>
              <a:t>SK #4 – Ubestemt</a:t>
            </a:r>
          </a:p>
        </p:txBody>
      </p:sp>
      <p:pic>
        <p:nvPicPr>
          <p:cNvPr id="4" name="Picture 3"/>
          <p:cNvPicPr>
            <a:picLocks noChangeAspect="1"/>
          </p:cNvPicPr>
          <p:nvPr/>
        </p:nvPicPr>
        <p:blipFill>
          <a:blip r:embed="rId2"/>
          <a:stretch>
            <a:fillRect/>
          </a:stretch>
        </p:blipFill>
        <p:spPr>
          <a:xfrm>
            <a:off x="3428999" y="2245087"/>
            <a:ext cx="1976746" cy="2405925"/>
          </a:xfrm>
          <a:prstGeom prst="rect">
            <a:avLst/>
          </a:prstGeom>
        </p:spPr>
      </p:pic>
    </p:spTree>
    <p:extLst>
      <p:ext uri="{BB962C8B-B14F-4D97-AF65-F5344CB8AC3E}">
        <p14:creationId xmlns:p14="http://schemas.microsoft.com/office/powerpoint/2010/main" val="2423686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#1 – Haster (</a:t>
            </a:r>
            <a:r>
              <a:rPr lang="nn-NO" sz="3200" i="1"/>
              <a:t>Expedite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lnSpcReduction="10000"/>
          </a:bodyPr>
          <a:lstStyle/>
          <a:p>
            <a:pPr>
              <a:spcAft>
                <a:spcPts val="600"/>
              </a:spcAft>
            </a:pPr>
            <a:r>
              <a:rPr lang="da-DK"/>
              <a:t>Fx produktionsstop</a:t>
            </a:r>
          </a:p>
          <a:p>
            <a:pPr>
              <a:spcAft>
                <a:spcPts val="600"/>
              </a:spcAft>
            </a:pPr>
            <a:r>
              <a:rPr lang="da-DK"/>
              <a:t>Må som regel bryde regler (WIP-begrænsning, politikker, mv.)</a:t>
            </a:r>
          </a:p>
          <a:p>
            <a:pPr>
              <a:spcAft>
                <a:spcPts val="600"/>
              </a:spcAft>
            </a:pPr>
            <a:r>
              <a:rPr lang="da-DK"/>
              <a:t>Teamet gør alt for at minimere dens cyklustid.</a:t>
            </a:r>
          </a:p>
          <a:p>
            <a:pPr>
              <a:spcAft>
                <a:spcPts val="600"/>
              </a:spcAft>
            </a:pPr>
            <a:r>
              <a:rPr lang="da-DK"/>
              <a:t>NB: skaber flow gæld og mindsker teamets forudsigelighed</a:t>
            </a:r>
          </a:p>
        </p:txBody>
      </p:sp>
      <p:pic>
        <p:nvPicPr>
          <p:cNvPr id="9" name="Picture 8"/>
          <p:cNvPicPr>
            <a:picLocks noChangeAspect="1"/>
          </p:cNvPicPr>
          <p:nvPr/>
        </p:nvPicPr>
        <p:blipFill>
          <a:blip r:embed="rId2"/>
          <a:stretch>
            <a:fillRect/>
          </a:stretch>
        </p:blipFill>
        <p:spPr>
          <a:xfrm>
            <a:off x="422926" y="2732062"/>
            <a:ext cx="2468847" cy="2422575"/>
          </a:xfrm>
          <a:prstGeom prst="rect">
            <a:avLst/>
          </a:prstGeom>
        </p:spPr>
      </p:pic>
    </p:spTree>
    <p:extLst>
      <p:ext uri="{BB962C8B-B14F-4D97-AF65-F5344CB8AC3E}">
        <p14:creationId xmlns:p14="http://schemas.microsoft.com/office/powerpoint/2010/main" val="1514402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#2 – Fast dato (</a:t>
            </a:r>
            <a:r>
              <a:rPr lang="nn-NO" sz="3200" i="1"/>
              <a:t>Fixed date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Særlig </a:t>
            </a:r>
            <a:r>
              <a:rPr lang="nn-NO" err="1"/>
              <a:t>risikohåndtering</a:t>
            </a:r>
            <a:endParaRPr lang="nn-NO"/>
          </a:p>
          <a:p>
            <a:pPr>
              <a:spcAft>
                <a:spcPts val="600"/>
              </a:spcAft>
            </a:pPr>
            <a:r>
              <a:rPr lang="nn-NO" err="1"/>
              <a:t>Fx</a:t>
            </a:r>
            <a:r>
              <a:rPr lang="nn-NO"/>
              <a:t> </a:t>
            </a:r>
            <a:r>
              <a:rPr lang="nn-NO" err="1"/>
              <a:t>årsopdatering</a:t>
            </a:r>
            <a:r>
              <a:rPr lang="nn-NO"/>
              <a:t>, ny </a:t>
            </a:r>
            <a:r>
              <a:rPr lang="nn-NO" err="1"/>
              <a:t>skattelovgivning</a:t>
            </a:r>
            <a:r>
              <a:rPr lang="nn-NO"/>
              <a:t> og </a:t>
            </a:r>
            <a:r>
              <a:rPr lang="nn-NO" err="1"/>
              <a:t>licitationstilbud</a:t>
            </a:r>
            <a:endParaRPr lang="nn-NO"/>
          </a:p>
          <a:p>
            <a:pPr>
              <a:spcAft>
                <a:spcPts val="600"/>
              </a:spcAft>
            </a:pPr>
            <a:r>
              <a:rPr lang="nn-NO"/>
              <a:t>NB. ≠ </a:t>
            </a:r>
            <a:r>
              <a:rPr lang="nn-NO" err="1"/>
              <a:t>projektdeadline</a:t>
            </a:r>
            <a:r>
              <a:rPr lang="nn-NO"/>
              <a:t> (med mindre </a:t>
            </a:r>
            <a:r>
              <a:rPr lang="nn-NO" err="1"/>
              <a:t>kæmpe</a:t>
            </a:r>
            <a:r>
              <a:rPr lang="nn-NO"/>
              <a:t> </a:t>
            </a:r>
            <a:r>
              <a:rPr lang="nn-NO" err="1"/>
              <a:t>bøde</a:t>
            </a:r>
            <a:r>
              <a:rPr lang="nn-NO"/>
              <a:t> venter)</a:t>
            </a:r>
          </a:p>
          <a:p>
            <a:pPr>
              <a:spcAft>
                <a:spcPts val="600"/>
              </a:spcAft>
            </a:pPr>
            <a:r>
              <a:rPr lang="nn-NO"/>
              <a:t>Kan </a:t>
            </a:r>
            <a:r>
              <a:rPr lang="nn-NO" err="1"/>
              <a:t>omdannes</a:t>
            </a:r>
            <a:r>
              <a:rPr lang="nn-NO"/>
              <a:t> til haster, </a:t>
            </a:r>
            <a:r>
              <a:rPr lang="nn-NO" err="1"/>
              <a:t>hvis</a:t>
            </a:r>
            <a:r>
              <a:rPr lang="nn-NO"/>
              <a:t> prognosen </a:t>
            </a:r>
            <a:r>
              <a:rPr lang="nn-NO" err="1"/>
              <a:t>ikke</a:t>
            </a:r>
            <a:r>
              <a:rPr lang="nn-NO"/>
              <a:t> </a:t>
            </a:r>
            <a:r>
              <a:rPr lang="nn-NO" err="1"/>
              <a:t>holder</a:t>
            </a:r>
            <a:r>
              <a:rPr lang="nn-NO"/>
              <a:t> vand</a:t>
            </a:r>
          </a:p>
        </p:txBody>
      </p:sp>
      <p:pic>
        <p:nvPicPr>
          <p:cNvPr id="4" name="Picture 3"/>
          <p:cNvPicPr>
            <a:picLocks noChangeAspect="1"/>
          </p:cNvPicPr>
          <p:nvPr/>
        </p:nvPicPr>
        <p:blipFill>
          <a:blip r:embed="rId2"/>
          <a:stretch>
            <a:fillRect/>
          </a:stretch>
        </p:blipFill>
        <p:spPr>
          <a:xfrm>
            <a:off x="433388" y="2917626"/>
            <a:ext cx="2598425" cy="2549724"/>
          </a:xfrm>
          <a:prstGeom prst="rect">
            <a:avLst/>
          </a:prstGeom>
        </p:spPr>
      </p:pic>
    </p:spTree>
    <p:extLst>
      <p:ext uri="{BB962C8B-B14F-4D97-AF65-F5344CB8AC3E}">
        <p14:creationId xmlns:p14="http://schemas.microsoft.com/office/powerpoint/2010/main" val="2655540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#3 – Standard (</a:t>
            </a:r>
            <a:r>
              <a:rPr lang="nn-NO" sz="3200" i="1"/>
              <a:t>Standard</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Her bør man finde en stor andel af sine opgaver for at opnå et stabilt og bæredygtigt system</a:t>
            </a:r>
          </a:p>
          <a:p>
            <a:pPr>
              <a:spcAft>
                <a:spcPts val="600"/>
              </a:spcAft>
            </a:pPr>
            <a:r>
              <a:rPr lang="nn-NO"/>
              <a:t>Fx produktudvikling ifølge roadmap og rullende bølge-projekter</a:t>
            </a:r>
          </a:p>
        </p:txBody>
      </p:sp>
      <p:pic>
        <p:nvPicPr>
          <p:cNvPr id="4" name="Picture 3"/>
          <p:cNvPicPr>
            <a:picLocks noChangeAspect="1"/>
          </p:cNvPicPr>
          <p:nvPr/>
        </p:nvPicPr>
        <p:blipFill>
          <a:blip r:embed="rId2"/>
          <a:stretch>
            <a:fillRect/>
          </a:stretch>
        </p:blipFill>
        <p:spPr>
          <a:xfrm>
            <a:off x="251476" y="2865412"/>
            <a:ext cx="2758412" cy="2706713"/>
          </a:xfrm>
          <a:prstGeom prst="rect">
            <a:avLst/>
          </a:prstGeom>
        </p:spPr>
      </p:pic>
    </p:spTree>
    <p:extLst>
      <p:ext uri="{BB962C8B-B14F-4D97-AF65-F5344CB8AC3E}">
        <p14:creationId xmlns:p14="http://schemas.microsoft.com/office/powerpoint/2010/main" val="553929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#4 – Ubestemt (</a:t>
            </a:r>
            <a:r>
              <a:rPr lang="nn-NO" sz="3200" i="1"/>
              <a:t>Intangible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Fx kontinuerlig kundepleje, afprøve ny teknologi, system- og produktforbedringer</a:t>
            </a:r>
          </a:p>
          <a:p>
            <a:pPr>
              <a:spcAft>
                <a:spcPts val="600"/>
              </a:spcAft>
            </a:pPr>
            <a:r>
              <a:rPr lang="nn-NO"/>
              <a:t>Vigtig buffer ift. forudsigelighed mht. øvrige serviceklasser</a:t>
            </a:r>
          </a:p>
        </p:txBody>
      </p:sp>
      <p:pic>
        <p:nvPicPr>
          <p:cNvPr id="4" name="Picture 3"/>
          <p:cNvPicPr>
            <a:picLocks noChangeAspect="1"/>
          </p:cNvPicPr>
          <p:nvPr/>
        </p:nvPicPr>
        <p:blipFill>
          <a:blip r:embed="rId2"/>
          <a:stretch>
            <a:fillRect/>
          </a:stretch>
        </p:blipFill>
        <p:spPr>
          <a:xfrm>
            <a:off x="471488" y="2527101"/>
            <a:ext cx="2671762" cy="2621687"/>
          </a:xfrm>
          <a:prstGeom prst="rect">
            <a:avLst/>
          </a:prstGeom>
        </p:spPr>
      </p:pic>
    </p:spTree>
    <p:extLst>
      <p:ext uri="{BB962C8B-B14F-4D97-AF65-F5344CB8AC3E}">
        <p14:creationId xmlns:p14="http://schemas.microsoft.com/office/powerpoint/2010/main" val="4155885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50" y="4070356"/>
            <a:ext cx="4781550" cy="2787643"/>
          </a:xfrm>
          <a:prstGeom prst="rect">
            <a:avLst/>
          </a:prstGeom>
        </p:spPr>
      </p:pic>
      <p:sp>
        <p:nvSpPr>
          <p:cNvPr id="2" name="Title 1"/>
          <p:cNvSpPr>
            <a:spLocks noGrp="1"/>
          </p:cNvSpPr>
          <p:nvPr>
            <p:ph type="title"/>
          </p:nvPr>
        </p:nvSpPr>
        <p:spPr/>
        <p:txBody>
          <a:bodyPr>
            <a:normAutofit/>
          </a:bodyPr>
          <a:lstStyle/>
          <a:p>
            <a:r>
              <a:rPr lang="nn-NO" sz="3200" dirty="0"/>
              <a:t>Implementering ifølge STATIK</a:t>
            </a:r>
            <a:br>
              <a:rPr lang="nn-NO" sz="3200" dirty="0"/>
            </a:br>
            <a:r>
              <a:rPr lang="nn-NO" sz="2100" dirty="0"/>
              <a:t>(Systems Thinking Approach To Introducing Kanban)</a:t>
            </a:r>
            <a:endParaRPr lang="da-DK" sz="2100" dirty="0"/>
          </a:p>
        </p:txBody>
      </p:sp>
      <p:sp>
        <p:nvSpPr>
          <p:cNvPr id="3" name="Content Placeholder 2"/>
          <p:cNvSpPr>
            <a:spLocks noGrp="1"/>
          </p:cNvSpPr>
          <p:nvPr>
            <p:ph idx="1"/>
          </p:nvPr>
        </p:nvSpPr>
        <p:spPr>
          <a:xfrm>
            <a:off x="471487" y="2527101"/>
            <a:ext cx="5915025" cy="2447628"/>
          </a:xfrm>
        </p:spPr>
        <p:txBody>
          <a:bodyPr>
            <a:normAutofit fontScale="92500" lnSpcReduction="10000"/>
          </a:bodyPr>
          <a:lstStyle/>
          <a:p>
            <a:pPr marL="0" indent="0">
              <a:spcAft>
                <a:spcPts val="600"/>
              </a:spcAft>
              <a:buNone/>
            </a:pPr>
            <a:r>
              <a:rPr lang="nn-NO" dirty="0"/>
              <a:t>STATIK #1 - Forstå utilfredshedskilder</a:t>
            </a:r>
          </a:p>
          <a:p>
            <a:pPr marL="0" indent="0">
              <a:spcAft>
                <a:spcPts val="600"/>
              </a:spcAft>
              <a:buNone/>
            </a:pPr>
            <a:r>
              <a:rPr lang="nn-NO" dirty="0"/>
              <a:t>STATIK #2 - Analyser efterspørgsel og kapacitet</a:t>
            </a:r>
          </a:p>
          <a:p>
            <a:pPr marL="0" indent="0">
              <a:spcAft>
                <a:spcPts val="600"/>
              </a:spcAft>
              <a:buNone/>
            </a:pPr>
            <a:r>
              <a:rPr lang="nn-NO" dirty="0"/>
              <a:t>STATIK #3 - Modeller workflows</a:t>
            </a:r>
          </a:p>
          <a:p>
            <a:pPr marL="0" indent="0">
              <a:spcAft>
                <a:spcPts val="600"/>
              </a:spcAft>
              <a:buNone/>
            </a:pPr>
            <a:r>
              <a:rPr lang="nn-NO" dirty="0"/>
              <a:t>STATIK #4 - Opdag serviceklasser</a:t>
            </a:r>
          </a:p>
          <a:p>
            <a:pPr marL="0" indent="0">
              <a:spcAft>
                <a:spcPts val="600"/>
              </a:spcAft>
              <a:buNone/>
            </a:pPr>
            <a:r>
              <a:rPr lang="nn-NO" dirty="0"/>
              <a:t>STATIK #5 - Design kanbansystemer</a:t>
            </a:r>
          </a:p>
          <a:p>
            <a:pPr marL="0" indent="0">
              <a:spcAft>
                <a:spcPts val="600"/>
              </a:spcAft>
              <a:buNone/>
            </a:pPr>
            <a:r>
              <a:rPr lang="nn-NO" dirty="0"/>
              <a:t>STATIK #6 - Rul ud!</a:t>
            </a:r>
          </a:p>
        </p:txBody>
      </p:sp>
    </p:spTree>
    <p:extLst>
      <p:ext uri="{BB962C8B-B14F-4D97-AF65-F5344CB8AC3E}">
        <p14:creationId xmlns:p14="http://schemas.microsoft.com/office/powerpoint/2010/main" val="328646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933" y="2917512"/>
            <a:ext cx="1971675" cy="2857500"/>
          </a:xfrm>
          <a:prstGeom prst="rect">
            <a:avLst/>
          </a:prstGeom>
        </p:spPr>
      </p:pic>
      <p:sp>
        <p:nvSpPr>
          <p:cNvPr id="2" name="Title 1"/>
          <p:cNvSpPr>
            <a:spLocks noGrp="1"/>
          </p:cNvSpPr>
          <p:nvPr>
            <p:ph type="title"/>
          </p:nvPr>
        </p:nvSpPr>
        <p:spPr>
          <a:xfrm>
            <a:off x="471487" y="382380"/>
            <a:ext cx="5915025" cy="1325563"/>
          </a:xfrm>
        </p:spPr>
        <p:txBody>
          <a:bodyPr/>
          <a:lstStyle/>
          <a:p>
            <a:r>
              <a:rPr lang="nn-NO" sz="3200"/>
              <a:t>De fire grundlæggende principper</a:t>
            </a:r>
            <a:endParaRPr lang="da-DK" sz="3200"/>
          </a:p>
        </p:txBody>
      </p:sp>
      <p:sp>
        <p:nvSpPr>
          <p:cNvPr id="3" name="Content Placeholder 2"/>
          <p:cNvSpPr>
            <a:spLocks noGrp="1"/>
          </p:cNvSpPr>
          <p:nvPr>
            <p:ph idx="1"/>
          </p:nvPr>
        </p:nvSpPr>
        <p:spPr>
          <a:xfrm>
            <a:off x="471487" y="2527100"/>
            <a:ext cx="4757738" cy="3378399"/>
          </a:xfrm>
        </p:spPr>
        <p:txBody>
          <a:bodyPr>
            <a:normAutofit/>
          </a:bodyPr>
          <a:lstStyle/>
          <a:p>
            <a:pPr marL="0" indent="0">
              <a:spcAft>
                <a:spcPts val="600"/>
              </a:spcAft>
              <a:buNone/>
            </a:pPr>
            <a:r>
              <a:rPr lang="nn-NO"/>
              <a:t>GP #1 – </a:t>
            </a:r>
            <a:r>
              <a:rPr lang="da-DK"/>
              <a:t>Begynd</a:t>
            </a:r>
            <a:r>
              <a:rPr lang="nn-NO"/>
              <a:t> med </a:t>
            </a:r>
            <a:r>
              <a:rPr lang="da-DK"/>
              <a:t>hvad</a:t>
            </a:r>
            <a:r>
              <a:rPr lang="nn-NO"/>
              <a:t> du </a:t>
            </a:r>
            <a:r>
              <a:rPr lang="da-DK"/>
              <a:t>allerede</a:t>
            </a:r>
            <a:r>
              <a:rPr lang="nn-NO"/>
              <a:t> </a:t>
            </a:r>
            <a:r>
              <a:rPr lang="nn-NO" err="1"/>
              <a:t>gør</a:t>
            </a:r>
            <a:r>
              <a:rPr lang="nn-NO"/>
              <a:t> </a:t>
            </a:r>
          </a:p>
          <a:p>
            <a:pPr marL="0" indent="0">
              <a:spcAft>
                <a:spcPts val="600"/>
              </a:spcAft>
              <a:buNone/>
            </a:pPr>
            <a:r>
              <a:rPr lang="nn-NO"/>
              <a:t>GP #2 – Bliv </a:t>
            </a:r>
            <a:r>
              <a:rPr lang="nn-NO" err="1"/>
              <a:t>enige</a:t>
            </a:r>
            <a:r>
              <a:rPr lang="nn-NO"/>
              <a:t> om at forfølge </a:t>
            </a:r>
            <a:br>
              <a:rPr lang="nn-NO"/>
            </a:br>
            <a:r>
              <a:rPr lang="nn-NO"/>
              <a:t>              </a:t>
            </a:r>
            <a:r>
              <a:rPr lang="nn-NO" err="1"/>
              <a:t>evolutionær</a:t>
            </a:r>
            <a:r>
              <a:rPr lang="nn-NO"/>
              <a:t> forandring</a:t>
            </a:r>
          </a:p>
          <a:p>
            <a:pPr marL="0" indent="0">
              <a:spcAft>
                <a:spcPts val="600"/>
              </a:spcAft>
              <a:buNone/>
            </a:pPr>
            <a:r>
              <a:rPr lang="nn-NO"/>
              <a:t>GP #3 – </a:t>
            </a:r>
            <a:r>
              <a:rPr lang="nn-NO" err="1"/>
              <a:t>Respektér</a:t>
            </a:r>
            <a:r>
              <a:rPr lang="nn-NO"/>
              <a:t> i første omgang</a:t>
            </a:r>
            <a:br>
              <a:rPr lang="nn-NO"/>
            </a:br>
            <a:r>
              <a:rPr lang="nn-NO"/>
              <a:t>              </a:t>
            </a:r>
            <a:r>
              <a:rPr lang="nn-NO" err="1"/>
              <a:t>nuværende</a:t>
            </a:r>
            <a:r>
              <a:rPr lang="nn-NO"/>
              <a:t> </a:t>
            </a:r>
            <a:r>
              <a:rPr lang="nn-NO" err="1"/>
              <a:t>processer</a:t>
            </a:r>
            <a:r>
              <a:rPr lang="nn-NO"/>
              <a:t>, roller,</a:t>
            </a:r>
            <a:br>
              <a:rPr lang="nn-NO"/>
            </a:br>
            <a:r>
              <a:rPr lang="nn-NO"/>
              <a:t>              ansvarsområder og</a:t>
            </a:r>
            <a:br>
              <a:rPr lang="nn-NO"/>
            </a:br>
            <a:r>
              <a:rPr lang="nn-NO"/>
              <a:t>              </a:t>
            </a:r>
            <a:r>
              <a:rPr lang="nn-NO" err="1"/>
              <a:t>stillingsbetegnelser</a:t>
            </a:r>
            <a:endParaRPr lang="nn-NO"/>
          </a:p>
          <a:p>
            <a:pPr marL="0" indent="0">
              <a:spcAft>
                <a:spcPts val="600"/>
              </a:spcAft>
              <a:buNone/>
            </a:pPr>
            <a:r>
              <a:rPr lang="nn-NO"/>
              <a:t>GP #4 – </a:t>
            </a:r>
            <a:r>
              <a:rPr lang="nn-NO" err="1"/>
              <a:t>Tilskynd</a:t>
            </a:r>
            <a:r>
              <a:rPr lang="nn-NO"/>
              <a:t> </a:t>
            </a:r>
            <a:r>
              <a:rPr lang="nn-NO" err="1"/>
              <a:t>lederskab</a:t>
            </a:r>
            <a:r>
              <a:rPr lang="nn-NO"/>
              <a:t> på alle</a:t>
            </a:r>
            <a:br>
              <a:rPr lang="nn-NO"/>
            </a:br>
            <a:r>
              <a:rPr lang="nn-NO"/>
              <a:t>              </a:t>
            </a:r>
            <a:r>
              <a:rPr lang="nn-NO" err="1"/>
              <a:t>niveauer</a:t>
            </a:r>
            <a:r>
              <a:rPr lang="nn-NO"/>
              <a:t> </a:t>
            </a:r>
            <a:endParaRPr lang="da-DK"/>
          </a:p>
          <a:p>
            <a:pPr marL="0" indent="0">
              <a:spcAft>
                <a:spcPts val="600"/>
              </a:spcAft>
              <a:buNone/>
            </a:pPr>
            <a:endParaRPr lang="da-DK"/>
          </a:p>
        </p:txBody>
      </p:sp>
    </p:spTree>
    <p:extLst>
      <p:ext uri="{BB962C8B-B14F-4D97-AF65-F5344CB8AC3E}">
        <p14:creationId xmlns:p14="http://schemas.microsoft.com/office/powerpoint/2010/main" val="62788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#1 - </a:t>
            </a:r>
            <a:r>
              <a:rPr lang="nn-NO" sz="2800" dirty="0"/>
              <a:t>Forstå utilfredshedskilder</a:t>
            </a:r>
            <a:endParaRPr lang="da-DK" sz="2800" dirty="0"/>
          </a:p>
        </p:txBody>
      </p:sp>
      <p:sp>
        <p:nvSpPr>
          <p:cNvPr id="3" name="Content Placeholder 2"/>
          <p:cNvSpPr>
            <a:spLocks noGrp="1"/>
          </p:cNvSpPr>
          <p:nvPr>
            <p:ph idx="1"/>
          </p:nvPr>
        </p:nvSpPr>
        <p:spPr>
          <a:xfrm>
            <a:off x="557212" y="4832151"/>
            <a:ext cx="5915025" cy="1835349"/>
          </a:xfrm>
        </p:spPr>
        <p:txBody>
          <a:bodyPr>
            <a:normAutofit/>
          </a:bodyPr>
          <a:lstStyle/>
          <a:p>
            <a:pPr>
              <a:spcAft>
                <a:spcPts val="600"/>
              </a:spcAft>
            </a:pPr>
            <a:r>
              <a:rPr lang="nn-NO"/>
              <a:t>Set både udefra og indfra, hvilke og hvems behov er ikke tilfredstillet?</a:t>
            </a:r>
          </a:p>
          <a:p>
            <a:pPr>
              <a:spcAft>
                <a:spcPts val="600"/>
              </a:spcAft>
            </a:pPr>
            <a:r>
              <a:rPr lang="nn-NO"/>
              <a:t>Hvilke frustrationer er der ift. at levere værdifulde ting med kvalitet og rettidighed?</a:t>
            </a:r>
          </a:p>
        </p:txBody>
      </p:sp>
    </p:spTree>
    <p:extLst>
      <p:ext uri="{BB962C8B-B14F-4D97-AF65-F5344CB8AC3E}">
        <p14:creationId xmlns:p14="http://schemas.microsoft.com/office/powerpoint/2010/main" val="4283421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t>STATIK #2 - </a:t>
            </a:r>
            <a:r>
              <a:rPr lang="nn-NO" sz="2000" dirty="0"/>
              <a:t>Analyser efterspørgsel og kapacitet</a:t>
            </a:r>
          </a:p>
        </p:txBody>
      </p:sp>
      <p:sp>
        <p:nvSpPr>
          <p:cNvPr id="3" name="Content Placeholder 2"/>
          <p:cNvSpPr>
            <a:spLocks noGrp="1"/>
          </p:cNvSpPr>
          <p:nvPr>
            <p:ph idx="1"/>
          </p:nvPr>
        </p:nvSpPr>
        <p:spPr>
          <a:xfrm>
            <a:off x="471487" y="2527101"/>
            <a:ext cx="6138863" cy="2447628"/>
          </a:xfrm>
        </p:spPr>
        <p:txBody>
          <a:bodyPr>
            <a:normAutofit/>
          </a:bodyPr>
          <a:lstStyle/>
          <a:p>
            <a:pPr marL="0" indent="0">
              <a:spcAft>
                <a:spcPts val="600"/>
              </a:spcAft>
              <a:buNone/>
            </a:pPr>
            <a:r>
              <a:rPr lang="nn-NO" b="1"/>
              <a:t>Hvad </a:t>
            </a:r>
            <a:r>
              <a:rPr lang="nn-NO"/>
              <a:t>leverer vi, til </a:t>
            </a:r>
            <a:r>
              <a:rPr lang="nn-NO" b="1"/>
              <a:t>hvem</a:t>
            </a:r>
            <a:r>
              <a:rPr lang="nn-NO"/>
              <a:t> og </a:t>
            </a:r>
            <a:r>
              <a:rPr lang="nn-NO" b="1"/>
              <a:t>hvorfor</a:t>
            </a:r>
            <a:r>
              <a:rPr lang="nn-NO"/>
              <a:t>?</a:t>
            </a:r>
          </a:p>
          <a:p>
            <a:pPr marL="0" indent="0">
              <a:spcAft>
                <a:spcPts val="600"/>
              </a:spcAft>
              <a:buNone/>
            </a:pPr>
            <a:endParaRPr lang="nn-NO"/>
          </a:p>
          <a:p>
            <a:pPr marL="0" indent="0">
              <a:spcAft>
                <a:spcPts val="600"/>
              </a:spcAft>
              <a:buNone/>
            </a:pPr>
            <a:r>
              <a:rPr lang="nn-NO"/>
              <a:t>Hvad – fx opgavetyper og opgavekilder</a:t>
            </a:r>
          </a:p>
          <a:p>
            <a:pPr marL="0" indent="0">
              <a:spcAft>
                <a:spcPts val="600"/>
              </a:spcAft>
              <a:buNone/>
            </a:pPr>
            <a:r>
              <a:rPr lang="nn-NO"/>
              <a:t>Hvem – fx nedstrøms (CICD, test, salg, kunde) </a:t>
            </a:r>
          </a:p>
          <a:p>
            <a:pPr marL="0" indent="0">
              <a:spcAft>
                <a:spcPts val="600"/>
              </a:spcAft>
              <a:buNone/>
            </a:pPr>
            <a:r>
              <a:rPr lang="nn-NO"/>
              <a:t>Hvorfor – fx maksimere udbytte ift. pensionsopsparing</a:t>
            </a:r>
          </a:p>
        </p:txBody>
      </p:sp>
    </p:spTree>
    <p:extLst>
      <p:ext uri="{BB962C8B-B14F-4D97-AF65-F5344CB8AC3E}">
        <p14:creationId xmlns:p14="http://schemas.microsoft.com/office/powerpoint/2010/main" val="141587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#3 - Modeller workflows</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a:spcAft>
                <a:spcPts val="600"/>
              </a:spcAft>
            </a:pPr>
            <a:r>
              <a:rPr lang="nn-NO"/>
              <a:t>Identificér dine </a:t>
            </a:r>
            <a:r>
              <a:rPr lang="nn-NO" i="1"/>
              <a:t>commitment points</a:t>
            </a:r>
          </a:p>
          <a:p>
            <a:pPr>
              <a:spcAft>
                <a:spcPts val="600"/>
              </a:spcAft>
            </a:pPr>
            <a:r>
              <a:rPr lang="nn-NO"/>
              <a:t>Navngiv aktiviteterne før, mellem og efter disse </a:t>
            </a:r>
            <a:r>
              <a:rPr lang="nn-NO" i="1"/>
              <a:t>commitment points</a:t>
            </a:r>
            <a:r>
              <a:rPr lang="nn-NO"/>
              <a:t> (fx </a:t>
            </a:r>
            <a:r>
              <a:rPr lang="nn-NO" i="1"/>
              <a:t>options pool, engineering, test</a:t>
            </a:r>
            <a:r>
              <a:rPr lang="nn-NO"/>
              <a:t>)</a:t>
            </a:r>
          </a:p>
          <a:p>
            <a:pPr>
              <a:spcAft>
                <a:spcPts val="600"/>
              </a:spcAft>
            </a:pPr>
            <a:r>
              <a:rPr lang="nn-NO"/>
              <a:t>Yderligere nedbrydning (fx </a:t>
            </a:r>
            <a:r>
              <a:rPr lang="nn-NO" i="1"/>
              <a:t>engineering </a:t>
            </a:r>
            <a:r>
              <a:rPr lang="nn-NO" sz="1600">
                <a:sym typeface="Wingdings" panose="05000000000000000000" pitchFamily="2" charset="2"/>
              </a:rPr>
              <a:t> </a:t>
            </a:r>
            <a:r>
              <a:rPr lang="nn-NO" i="1">
                <a:sym typeface="Wingdings" panose="05000000000000000000" pitchFamily="2" charset="2"/>
              </a:rPr>
              <a:t>development, code review, QA</a:t>
            </a:r>
            <a:r>
              <a:rPr lang="nn-NO">
                <a:sym typeface="Wingdings" panose="05000000000000000000" pitchFamily="2" charset="2"/>
              </a:rPr>
              <a:t>)</a:t>
            </a:r>
            <a:endParaRPr lang="nn-NO"/>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357" y="4448175"/>
            <a:ext cx="3372911" cy="2124496"/>
          </a:xfrm>
          <a:prstGeom prst="rect">
            <a:avLst/>
          </a:prstGeom>
        </p:spPr>
      </p:pic>
    </p:spTree>
    <p:extLst>
      <p:ext uri="{BB962C8B-B14F-4D97-AF65-F5344CB8AC3E}">
        <p14:creationId xmlns:p14="http://schemas.microsoft.com/office/powerpoint/2010/main" val="1448250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#4 – Opdag serviceklasser</a:t>
            </a:r>
            <a:endParaRPr lang="da-DK" sz="2800" dirty="0"/>
          </a:p>
        </p:txBody>
      </p:sp>
      <p:sp>
        <p:nvSpPr>
          <p:cNvPr id="3" name="Content Placeholder 2"/>
          <p:cNvSpPr>
            <a:spLocks noGrp="1"/>
          </p:cNvSpPr>
          <p:nvPr>
            <p:ph idx="1"/>
          </p:nvPr>
        </p:nvSpPr>
        <p:spPr>
          <a:xfrm>
            <a:off x="471487" y="2527101"/>
            <a:ext cx="5915025" cy="3940374"/>
          </a:xfrm>
        </p:spPr>
        <p:txBody>
          <a:bodyPr>
            <a:normAutofit/>
          </a:bodyPr>
          <a:lstStyle/>
          <a:p>
            <a:pPr marL="0" indent="0">
              <a:spcAft>
                <a:spcPts val="600"/>
              </a:spcAft>
              <a:buNone/>
            </a:pPr>
            <a:r>
              <a:rPr lang="nn-NO" dirty="0"/>
              <a:t>... jf. </a:t>
            </a:r>
            <a:r>
              <a:rPr lang="nn-NO" dirty="0" err="1"/>
              <a:t>tidligere</a:t>
            </a:r>
            <a:r>
              <a:rPr lang="nn-NO" dirty="0"/>
              <a:t> </a:t>
            </a:r>
            <a:r>
              <a:rPr lang="nn-NO" dirty="0" err="1"/>
              <a:t>afsnit</a:t>
            </a:r>
            <a:r>
              <a:rPr lang="nn-NO" dirty="0"/>
              <a:t> </a:t>
            </a:r>
            <a:r>
              <a:rPr lang="nn-NO" dirty="0" err="1"/>
              <a:t>derom</a:t>
            </a:r>
            <a:r>
              <a:rPr lang="nn-NO" dirty="0"/>
              <a:t>.</a:t>
            </a:r>
          </a:p>
          <a:p>
            <a:pPr marL="0" indent="0">
              <a:spcAft>
                <a:spcPts val="600"/>
              </a:spcAft>
              <a:buNone/>
            </a:pPr>
            <a:endParaRPr lang="nn-NO" dirty="0"/>
          </a:p>
          <a:p>
            <a:pPr marL="0" indent="0">
              <a:spcAft>
                <a:spcPts val="600"/>
              </a:spcAft>
              <a:buNone/>
            </a:pPr>
            <a:r>
              <a:rPr lang="nn-NO" dirty="0" err="1"/>
              <a:t>Vejledning</a:t>
            </a:r>
            <a:r>
              <a:rPr lang="nn-NO" dirty="0"/>
              <a:t>: En sund mix (</a:t>
            </a:r>
            <a:r>
              <a:rPr lang="nn-NO" dirty="0" err="1"/>
              <a:t>mht</a:t>
            </a:r>
            <a:r>
              <a:rPr lang="nn-NO" dirty="0"/>
              <a:t>. </a:t>
            </a:r>
            <a:r>
              <a:rPr lang="nn-NO" dirty="0" err="1"/>
              <a:t>bæredygtigt</a:t>
            </a:r>
            <a:r>
              <a:rPr lang="nn-NO" dirty="0"/>
              <a:t> </a:t>
            </a:r>
            <a:r>
              <a:rPr lang="nn-NO" dirty="0" err="1"/>
              <a:t>arbejdsmiljø</a:t>
            </a:r>
            <a:r>
              <a:rPr lang="nn-NO" dirty="0"/>
              <a:t> og </a:t>
            </a:r>
            <a:r>
              <a:rPr lang="nn-NO" dirty="0" err="1"/>
              <a:t>tekniskt</a:t>
            </a:r>
            <a:r>
              <a:rPr lang="nn-NO" dirty="0"/>
              <a:t> fundament) kunne være:</a:t>
            </a:r>
          </a:p>
          <a:p>
            <a:pPr>
              <a:spcAft>
                <a:spcPts val="600"/>
              </a:spcAft>
            </a:pPr>
            <a:r>
              <a:rPr lang="nn-NO" dirty="0" err="1"/>
              <a:t>Expedite</a:t>
            </a:r>
            <a:r>
              <a:rPr lang="nn-NO" dirty="0"/>
              <a:t>: 10%</a:t>
            </a:r>
          </a:p>
          <a:p>
            <a:pPr>
              <a:spcAft>
                <a:spcPts val="600"/>
              </a:spcAft>
            </a:pPr>
            <a:r>
              <a:rPr lang="nn-NO" dirty="0"/>
              <a:t>Fast dato: 10%</a:t>
            </a:r>
          </a:p>
          <a:p>
            <a:pPr>
              <a:spcAft>
                <a:spcPts val="600"/>
              </a:spcAft>
            </a:pPr>
            <a:r>
              <a:rPr lang="nn-NO" dirty="0"/>
              <a:t>Standard: 40%</a:t>
            </a:r>
          </a:p>
          <a:p>
            <a:pPr>
              <a:spcAft>
                <a:spcPts val="600"/>
              </a:spcAft>
            </a:pPr>
            <a:r>
              <a:rPr lang="nn-NO" dirty="0"/>
              <a:t>Ubestemt: 40%</a:t>
            </a:r>
          </a:p>
        </p:txBody>
      </p:sp>
      <p:pic>
        <p:nvPicPr>
          <p:cNvPr id="4" name="Picture 3"/>
          <p:cNvPicPr>
            <a:picLocks noChangeAspect="1"/>
          </p:cNvPicPr>
          <p:nvPr/>
        </p:nvPicPr>
        <p:blipFill>
          <a:blip r:embed="rId2"/>
          <a:stretch>
            <a:fillRect/>
          </a:stretch>
        </p:blipFill>
        <p:spPr>
          <a:xfrm>
            <a:off x="3428999" y="4245150"/>
            <a:ext cx="2360814" cy="2222325"/>
          </a:xfrm>
          <a:prstGeom prst="rect">
            <a:avLst/>
          </a:prstGeom>
        </p:spPr>
      </p:pic>
    </p:spTree>
    <p:extLst>
      <p:ext uri="{BB962C8B-B14F-4D97-AF65-F5344CB8AC3E}">
        <p14:creationId xmlns:p14="http://schemas.microsoft.com/office/powerpoint/2010/main" val="1393553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#5 – </a:t>
            </a:r>
            <a:r>
              <a:rPr lang="nn-NO" sz="3000" dirty="0"/>
              <a:t>Design kanbansystemer</a:t>
            </a:r>
            <a:endParaRPr lang="da-DK" sz="3000" dirty="0"/>
          </a:p>
        </p:txBody>
      </p:sp>
      <p:sp>
        <p:nvSpPr>
          <p:cNvPr id="3" name="Content Placeholder 2"/>
          <p:cNvSpPr>
            <a:spLocks noGrp="1"/>
          </p:cNvSpPr>
          <p:nvPr>
            <p:ph idx="1"/>
          </p:nvPr>
        </p:nvSpPr>
        <p:spPr>
          <a:xfrm>
            <a:off x="471487" y="2527101"/>
            <a:ext cx="5915025" cy="2447628"/>
          </a:xfrm>
        </p:spPr>
        <p:txBody>
          <a:bodyPr>
            <a:normAutofit fontScale="62500" lnSpcReduction="20000"/>
          </a:bodyPr>
          <a:lstStyle/>
          <a:p>
            <a:pPr marL="0" indent="0">
              <a:spcAft>
                <a:spcPts val="600"/>
              </a:spcAft>
              <a:buNone/>
            </a:pPr>
            <a:r>
              <a:rPr lang="nn-NO"/>
              <a:t>Nogle hjælpende spørgsmål:</a:t>
            </a:r>
          </a:p>
          <a:p>
            <a:pPr>
              <a:spcAft>
                <a:spcPts val="600"/>
              </a:spcAft>
            </a:pPr>
            <a:r>
              <a:rPr lang="nn-NO"/>
              <a:t>Tilstande/procestrin?</a:t>
            </a:r>
          </a:p>
          <a:p>
            <a:pPr>
              <a:spcAft>
                <a:spcPts val="600"/>
              </a:spcAft>
            </a:pPr>
            <a:r>
              <a:rPr lang="nn-NO"/>
              <a:t>Blokkeringer?</a:t>
            </a:r>
          </a:p>
          <a:p>
            <a:pPr>
              <a:spcAft>
                <a:spcPts val="600"/>
              </a:spcAft>
            </a:pPr>
            <a:r>
              <a:rPr lang="nn-NO"/>
              <a:t>Defekter, fx bugs?</a:t>
            </a:r>
          </a:p>
          <a:p>
            <a:pPr>
              <a:spcAft>
                <a:spcPts val="600"/>
              </a:spcAft>
            </a:pPr>
            <a:r>
              <a:rPr lang="nn-NO"/>
              <a:t>Afhængigheder?</a:t>
            </a:r>
          </a:p>
          <a:p>
            <a:pPr>
              <a:spcAft>
                <a:spcPts val="600"/>
              </a:spcAft>
            </a:pPr>
            <a:r>
              <a:rPr lang="nn-NO"/>
              <a:t>Epics/projekter?</a:t>
            </a:r>
          </a:p>
          <a:p>
            <a:pPr>
              <a:spcAft>
                <a:spcPts val="600"/>
              </a:spcAft>
            </a:pPr>
            <a:r>
              <a:rPr lang="nn-NO"/>
              <a:t>Ejerskab?</a:t>
            </a:r>
          </a:p>
          <a:p>
            <a:pPr>
              <a:spcAft>
                <a:spcPts val="600"/>
              </a:spcAft>
            </a:pPr>
            <a:r>
              <a:rPr lang="nn-NO"/>
              <a:t>WIP-begrænsninger?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159" y="2627963"/>
            <a:ext cx="3817270" cy="2245904"/>
          </a:xfrm>
          <a:prstGeom prst="rect">
            <a:avLst/>
          </a:prstGeom>
        </p:spPr>
      </p:pic>
    </p:spTree>
    <p:extLst>
      <p:ext uri="{BB962C8B-B14F-4D97-AF65-F5344CB8AC3E}">
        <p14:creationId xmlns:p14="http://schemas.microsoft.com/office/powerpoint/2010/main" val="1863515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l="-19000" r="-1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#6 – Rul ud!</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marL="457200" indent="-457200">
              <a:spcAft>
                <a:spcPts val="600"/>
              </a:spcAft>
              <a:buFont typeface="+mj-lt"/>
              <a:buAutoNum type="arabicPeriod"/>
            </a:pPr>
            <a:r>
              <a:rPr lang="nn-NO" b="1" dirty="0" err="1"/>
              <a:t>Planlæg</a:t>
            </a:r>
            <a:r>
              <a:rPr lang="nn-NO" b="1" dirty="0"/>
              <a:t> </a:t>
            </a:r>
            <a:r>
              <a:rPr lang="nn-NO" b="1" dirty="0" err="1"/>
              <a:t>hvervet</a:t>
            </a:r>
            <a:r>
              <a:rPr lang="nn-NO" dirty="0"/>
              <a:t> </a:t>
            </a:r>
            <a:r>
              <a:rPr lang="nn-NO" dirty="0" err="1"/>
              <a:t>ift</a:t>
            </a:r>
            <a:r>
              <a:rPr lang="nn-NO" dirty="0"/>
              <a:t>. </a:t>
            </a:r>
            <a:r>
              <a:rPr lang="nn-NO" dirty="0" err="1"/>
              <a:t>hvem</a:t>
            </a:r>
            <a:r>
              <a:rPr lang="nn-NO" dirty="0"/>
              <a:t>, </a:t>
            </a:r>
            <a:r>
              <a:rPr lang="nn-NO" dirty="0" err="1"/>
              <a:t>hvorhen</a:t>
            </a:r>
            <a:r>
              <a:rPr lang="nn-NO" dirty="0"/>
              <a:t>, </a:t>
            </a:r>
            <a:r>
              <a:rPr lang="nn-NO" dirty="0" err="1"/>
              <a:t>hvornår</a:t>
            </a:r>
            <a:r>
              <a:rPr lang="nn-NO" dirty="0"/>
              <a:t>, </a:t>
            </a:r>
            <a:r>
              <a:rPr lang="nn-NO" dirty="0" err="1"/>
              <a:t>værktøjer</a:t>
            </a:r>
            <a:r>
              <a:rPr lang="nn-NO" dirty="0"/>
              <a:t>, materiale, mv.</a:t>
            </a:r>
          </a:p>
          <a:p>
            <a:pPr marL="457200" indent="-457200">
              <a:spcAft>
                <a:spcPts val="600"/>
              </a:spcAft>
              <a:buFont typeface="+mj-lt"/>
              <a:buAutoNum type="arabicPeriod"/>
            </a:pPr>
            <a:r>
              <a:rPr lang="nn-NO" b="1"/>
              <a:t>Dan agenda</a:t>
            </a:r>
            <a:r>
              <a:rPr lang="nn-NO"/>
              <a:t> </a:t>
            </a:r>
            <a:r>
              <a:rPr lang="nn-NO" dirty="0" err="1"/>
              <a:t>ift</a:t>
            </a:r>
            <a:r>
              <a:rPr lang="nn-NO" dirty="0"/>
              <a:t>. </a:t>
            </a:r>
            <a:r>
              <a:rPr lang="nn-NO" dirty="0" err="1"/>
              <a:t>overbevisende</a:t>
            </a:r>
            <a:r>
              <a:rPr lang="nn-NO" dirty="0"/>
              <a:t> sæt </a:t>
            </a:r>
            <a:r>
              <a:rPr lang="nn-NO" dirty="0" err="1"/>
              <a:t>af</a:t>
            </a:r>
            <a:r>
              <a:rPr lang="nn-NO" dirty="0"/>
              <a:t> </a:t>
            </a:r>
            <a:r>
              <a:rPr lang="nn-NO" dirty="0" err="1"/>
              <a:t>prioriteringer</a:t>
            </a:r>
            <a:r>
              <a:rPr lang="nn-NO" dirty="0"/>
              <a:t>, mål og </a:t>
            </a:r>
            <a:r>
              <a:rPr lang="nn-NO" dirty="0" err="1"/>
              <a:t>aktionspunkter</a:t>
            </a:r>
            <a:endParaRPr lang="nn-NO" dirty="0"/>
          </a:p>
          <a:p>
            <a:pPr marL="457200" indent="-457200">
              <a:spcAft>
                <a:spcPts val="600"/>
              </a:spcAft>
              <a:buFont typeface="+mj-lt"/>
              <a:buAutoNum type="arabicPeriod"/>
            </a:pPr>
            <a:r>
              <a:rPr lang="nn-NO" b="1" dirty="0" err="1"/>
              <a:t>Træk</a:t>
            </a:r>
            <a:r>
              <a:rPr lang="nn-NO" b="1" dirty="0"/>
              <a:t> forandring </a:t>
            </a:r>
            <a:r>
              <a:rPr lang="nn-NO" b="1" dirty="0" err="1"/>
              <a:t>igennem</a:t>
            </a:r>
            <a:r>
              <a:rPr lang="nn-NO" b="1" dirty="0"/>
              <a:t> systemet </a:t>
            </a:r>
            <a:r>
              <a:rPr lang="nn-NO" dirty="0"/>
              <a:t>og </a:t>
            </a:r>
            <a:r>
              <a:rPr lang="nn-NO" dirty="0" err="1"/>
              <a:t>behold</a:t>
            </a:r>
            <a:r>
              <a:rPr lang="nn-NO" dirty="0"/>
              <a:t> </a:t>
            </a:r>
            <a:r>
              <a:rPr lang="nn-NO" dirty="0" err="1"/>
              <a:t>momentum</a:t>
            </a:r>
            <a:r>
              <a:rPr lang="nn-NO" dirty="0"/>
              <a:t> samt sikre </a:t>
            </a:r>
            <a:r>
              <a:rPr lang="nn-NO" dirty="0" err="1"/>
              <a:t>synlighed</a:t>
            </a:r>
            <a:r>
              <a:rPr lang="nn-NO" dirty="0"/>
              <a:t> og </a:t>
            </a:r>
            <a:r>
              <a:rPr lang="nn-NO" dirty="0" err="1"/>
              <a:t>værdi</a:t>
            </a:r>
            <a:endParaRPr lang="nn-NO" dirty="0"/>
          </a:p>
        </p:txBody>
      </p:sp>
    </p:spTree>
    <p:extLst>
      <p:ext uri="{BB962C8B-B14F-4D97-AF65-F5344CB8AC3E}">
        <p14:creationId xmlns:p14="http://schemas.microsoft.com/office/powerpoint/2010/main" val="195726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err="1"/>
              <a:t>Kanbankadencer</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7" y="2527101"/>
            <a:ext cx="5915025" cy="2447628"/>
          </a:xfrm>
        </p:spPr>
        <p:txBody>
          <a:bodyPr>
            <a:normAutofit fontScale="77500" lnSpcReduction="20000"/>
          </a:bodyPr>
          <a:lstStyle/>
          <a:p>
            <a:pPr marL="0" indent="0">
              <a:spcAft>
                <a:spcPts val="600"/>
              </a:spcAft>
              <a:buNone/>
            </a:pPr>
            <a:r>
              <a:rPr lang="nn-NO"/>
              <a:t>K #1 – Standup</a:t>
            </a:r>
          </a:p>
          <a:p>
            <a:pPr marL="0" indent="0">
              <a:spcAft>
                <a:spcPts val="600"/>
              </a:spcAft>
              <a:buNone/>
            </a:pPr>
            <a:r>
              <a:rPr lang="nn-NO"/>
              <a:t>K #2 – </a:t>
            </a:r>
            <a:r>
              <a:rPr lang="nn-NO" i="1"/>
              <a:t>Replenishment</a:t>
            </a:r>
          </a:p>
          <a:p>
            <a:pPr marL="0" indent="0">
              <a:spcAft>
                <a:spcPts val="600"/>
              </a:spcAft>
              <a:buNone/>
            </a:pPr>
            <a:r>
              <a:rPr lang="nn-NO"/>
              <a:t>K #3 – Drifts-review</a:t>
            </a:r>
          </a:p>
          <a:p>
            <a:pPr marL="0" indent="0">
              <a:spcAft>
                <a:spcPts val="600"/>
              </a:spcAft>
              <a:buNone/>
            </a:pPr>
            <a:r>
              <a:rPr lang="nn-NO"/>
              <a:t>K #4 – Leveranceplanlæggelse</a:t>
            </a:r>
          </a:p>
          <a:p>
            <a:pPr marL="0" indent="0">
              <a:spcAft>
                <a:spcPts val="600"/>
              </a:spcAft>
              <a:buNone/>
            </a:pPr>
            <a:r>
              <a:rPr lang="nn-NO"/>
              <a:t>K #5 – Leverance-review</a:t>
            </a:r>
          </a:p>
          <a:p>
            <a:pPr marL="0" indent="0">
              <a:spcAft>
                <a:spcPts val="600"/>
              </a:spcAft>
              <a:buNone/>
            </a:pPr>
            <a:r>
              <a:rPr lang="nn-NO"/>
              <a:t>K #6 – Risiko-review</a:t>
            </a:r>
          </a:p>
          <a:p>
            <a:pPr marL="0" indent="0">
              <a:spcAft>
                <a:spcPts val="600"/>
              </a:spcAft>
              <a:buNone/>
            </a:pPr>
            <a:r>
              <a:rPr lang="nn-NO"/>
              <a:t>K #7 – Strategi-review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270" y="2346126"/>
            <a:ext cx="4396730" cy="2911052"/>
          </a:xfrm>
          <a:prstGeom prst="rect">
            <a:avLst/>
          </a:prstGeom>
        </p:spPr>
      </p:pic>
    </p:spTree>
    <p:extLst>
      <p:ext uri="{BB962C8B-B14F-4D97-AF65-F5344CB8AC3E}">
        <p14:creationId xmlns:p14="http://schemas.microsoft.com/office/powerpoint/2010/main" val="2830931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K1 -  Standup</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Synkronisering på teamniveau</a:t>
            </a:r>
          </a:p>
          <a:p>
            <a:pPr marL="0" indent="0">
              <a:spcAft>
                <a:spcPts val="600"/>
              </a:spcAft>
              <a:buNone/>
            </a:pPr>
            <a:r>
              <a:rPr lang="da-DK"/>
              <a:t>Information der danner bund for bedst brug af tiden, feedback, stakeholder-status, mv.</a:t>
            </a:r>
          </a:p>
          <a:p>
            <a:pPr marL="0" indent="0">
              <a:spcAft>
                <a:spcPts val="600"/>
              </a:spcAft>
              <a:buNone/>
            </a:pPr>
            <a:r>
              <a:rPr lang="nn-NO"/>
              <a:t>Fra højre til venstre på tavlen, kig efter flaskehalse, blokkeringer og WIP</a:t>
            </a:r>
            <a:endParaRPr lang="da-DK"/>
          </a:p>
          <a:p>
            <a:pPr marL="0" indent="0">
              <a:spcAft>
                <a:spcPts val="600"/>
              </a:spcAft>
              <a:buNone/>
            </a:pPr>
            <a:endParaRPr lang="nn-NO"/>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3810000" cy="2171700"/>
          </a:xfrm>
          <a:prstGeom prst="rect">
            <a:avLst/>
          </a:prstGeom>
        </p:spPr>
      </p:pic>
    </p:spTree>
    <p:extLst>
      <p:ext uri="{BB962C8B-B14F-4D97-AF65-F5344CB8AC3E}">
        <p14:creationId xmlns:p14="http://schemas.microsoft.com/office/powerpoint/2010/main" val="61777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#2 - </a:t>
            </a:r>
            <a:r>
              <a:rPr lang="nn-NO" sz="3200" i="1"/>
              <a:t>Replenishment</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endParaRPr lang="nn-NO"/>
          </a:p>
          <a:p>
            <a:pPr marL="0" indent="0">
              <a:spcAft>
                <a:spcPts val="600"/>
              </a:spcAft>
              <a:buNone/>
            </a:pPr>
            <a:r>
              <a:rPr lang="nn-NO"/>
              <a:t>Hvorfor?</a:t>
            </a:r>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Sikre at der til enhver tid findes opgaver at trække og at disse rangeres ind i overensstemmelse med politikker</a:t>
            </a:r>
          </a:p>
          <a:p>
            <a:pPr marL="0" indent="0">
              <a:spcAft>
                <a:spcPts val="600"/>
              </a:spcAft>
              <a:buNone/>
            </a:pPr>
            <a:r>
              <a:rPr lang="da-DK"/>
              <a:t>Transparens og tillid ift. </a:t>
            </a:r>
            <a:r>
              <a:rPr lang="da-DK" i="1"/>
              <a:t>stakeholders</a:t>
            </a:r>
          </a:p>
          <a:p>
            <a:pPr marL="0" indent="0">
              <a:spcAft>
                <a:spcPts val="600"/>
              </a:spcAft>
              <a:buNone/>
            </a:pPr>
            <a:r>
              <a:rPr lang="nn-NO"/>
              <a:t>Humlen er at de rigtige mennesker er tilstede og at de har korrekt data mht. træffe gode beslutninger</a:t>
            </a:r>
            <a:endParaRPr lang="da-DK"/>
          </a:p>
          <a:p>
            <a:pPr marL="0" indent="0">
              <a:spcAft>
                <a:spcPts val="600"/>
              </a:spcAft>
              <a:buNone/>
            </a:pPr>
            <a:endParaRPr lang="nn-NO"/>
          </a:p>
        </p:txBody>
      </p:sp>
    </p:spTree>
    <p:extLst>
      <p:ext uri="{BB962C8B-B14F-4D97-AF65-F5344CB8AC3E}">
        <p14:creationId xmlns:p14="http://schemas.microsoft.com/office/powerpoint/2010/main" val="995312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#3 – Drift-review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Hvor godt samarbejder hold/afdelinger/mv. på tværs som en organisation?</a:t>
            </a:r>
          </a:p>
          <a:p>
            <a:pPr marL="0" indent="0">
              <a:spcAft>
                <a:spcPts val="600"/>
              </a:spcAft>
              <a:buNone/>
            </a:pPr>
            <a:r>
              <a:rPr lang="nn-NO"/>
              <a:t>Undgå suboptimering. De fleste systemiske ineffektiviteter opstår i videregivelser og køer.</a:t>
            </a:r>
          </a:p>
          <a:p>
            <a:pPr marL="0" indent="0">
              <a:spcAft>
                <a:spcPts val="600"/>
              </a:spcAft>
              <a:buNone/>
            </a:pPr>
            <a:r>
              <a:rPr lang="nn-NO"/>
              <a:t>Managers gør brug af input fra øvrige kadencer, metrikker og </a:t>
            </a:r>
            <a:r>
              <a:rPr lang="nn-NO" i="1"/>
              <a:t>Net Fitness Score</a:t>
            </a:r>
            <a:r>
              <a:rPr lang="nn-NO"/>
              <a:t> og søger øge </a:t>
            </a:r>
            <a:r>
              <a:rPr lang="nn-NO" i="1"/>
              <a:t>flow efficiency </a:t>
            </a:r>
            <a:r>
              <a:rPr lang="nn-NO"/>
              <a:t>og reducere variation.</a:t>
            </a:r>
          </a:p>
        </p:txBody>
      </p:sp>
    </p:spTree>
    <p:extLst>
      <p:ext uri="{BB962C8B-B14F-4D97-AF65-F5344CB8AC3E}">
        <p14:creationId xmlns:p14="http://schemas.microsoft.com/office/powerpoint/2010/main" val="365289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091" t="12741" r="7079" b="8309"/>
          <a:stretch/>
        </p:blipFill>
        <p:spPr>
          <a:xfrm>
            <a:off x="2856216" y="4877300"/>
            <a:ext cx="3935110" cy="1864609"/>
          </a:xfrm>
          <a:prstGeom prst="rect">
            <a:avLst/>
          </a:prstGeom>
        </p:spPr>
      </p:pic>
      <p:sp>
        <p:nvSpPr>
          <p:cNvPr id="2" name="Title 1"/>
          <p:cNvSpPr>
            <a:spLocks noGrp="1"/>
          </p:cNvSpPr>
          <p:nvPr>
            <p:ph type="title"/>
          </p:nvPr>
        </p:nvSpPr>
        <p:spPr/>
        <p:txBody>
          <a:bodyPr>
            <a:normAutofit/>
          </a:bodyPr>
          <a:lstStyle/>
          <a:p>
            <a:r>
              <a:rPr lang="nn-NO" sz="3200"/>
              <a:t>GP #1 - </a:t>
            </a:r>
            <a:r>
              <a:rPr lang="nn-NO" sz="3100" err="1"/>
              <a:t>Begynd</a:t>
            </a:r>
            <a:r>
              <a:rPr lang="nn-NO" sz="3100"/>
              <a:t> med </a:t>
            </a:r>
            <a:r>
              <a:rPr lang="nn-NO" sz="3100" err="1"/>
              <a:t>hvad</a:t>
            </a:r>
            <a:r>
              <a:rPr lang="nn-NO" sz="3100"/>
              <a:t> du </a:t>
            </a:r>
            <a:r>
              <a:rPr lang="nn-NO" sz="3100" err="1"/>
              <a:t>allerede</a:t>
            </a:r>
            <a:r>
              <a:rPr lang="nn-NO" sz="3100"/>
              <a:t> </a:t>
            </a:r>
            <a:r>
              <a:rPr lang="nn-NO" sz="3100" err="1"/>
              <a:t>gør</a:t>
            </a:r>
            <a:endParaRPr lang="da-DK" sz="3100"/>
          </a:p>
        </p:txBody>
      </p:sp>
      <p:sp>
        <p:nvSpPr>
          <p:cNvPr id="3" name="Content Placeholder 2"/>
          <p:cNvSpPr>
            <a:spLocks noGrp="1"/>
          </p:cNvSpPr>
          <p:nvPr>
            <p:ph idx="1"/>
          </p:nvPr>
        </p:nvSpPr>
        <p:spPr>
          <a:xfrm>
            <a:off x="471487" y="2264950"/>
            <a:ext cx="5915025" cy="3378399"/>
          </a:xfrm>
        </p:spPr>
        <p:txBody>
          <a:bodyPr>
            <a:normAutofit/>
          </a:bodyPr>
          <a:lstStyle/>
          <a:p>
            <a:pPr marL="0" indent="0">
              <a:spcAft>
                <a:spcPts val="600"/>
              </a:spcAft>
              <a:buNone/>
            </a:pPr>
            <a:r>
              <a:rPr lang="da-DK" dirty="0"/>
              <a:t>Princippet er at holde ændringer forankret i nuværende virkelighed, både når I starter og når I fortsætter med at udvikle jer.</a:t>
            </a:r>
          </a:p>
          <a:p>
            <a:pPr marL="0" indent="0">
              <a:spcAft>
                <a:spcPts val="600"/>
              </a:spcAft>
              <a:buNone/>
            </a:pPr>
            <a:r>
              <a:rPr lang="da-DK" dirty="0"/>
              <a:t>Forståelsen af princippet ligger i både at respektere den oprindelige forpligtelse og i at fastholde, at den kontinuerlige forbedring sker.</a:t>
            </a:r>
          </a:p>
        </p:txBody>
      </p:sp>
    </p:spTree>
    <p:extLst>
      <p:ext uri="{BB962C8B-B14F-4D97-AF65-F5344CB8AC3E}">
        <p14:creationId xmlns:p14="http://schemas.microsoft.com/office/powerpoint/2010/main" val="698120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#4 – Leveranceplanlæggelse</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Idet de fleste ikke leverer til slutkunden er det her overleveringer glattes ud</a:t>
            </a:r>
          </a:p>
          <a:p>
            <a:pPr marL="0" indent="0">
              <a:spcAft>
                <a:spcPts val="600"/>
              </a:spcAft>
              <a:buNone/>
            </a:pPr>
            <a:r>
              <a:rPr lang="nn-NO"/>
              <a:t>Det er sjældent kunden ønsker modtage tilfældige leverancer på tilfældige tidspunkter og vil formentlig være delagtig</a:t>
            </a:r>
          </a:p>
          <a:p>
            <a:pPr marL="0" indent="0">
              <a:spcAft>
                <a:spcPts val="600"/>
              </a:spcAft>
              <a:buNone/>
            </a:pPr>
            <a:r>
              <a:rPr lang="nn-NO"/>
              <a:t>Ud fra feedback fra standup, data og evt. risici, kig på hvad der er færdigt for leverance og hvad der venter.</a:t>
            </a:r>
          </a:p>
        </p:txBody>
      </p:sp>
    </p:spTree>
    <p:extLst>
      <p:ext uri="{BB962C8B-B14F-4D97-AF65-F5344CB8AC3E}">
        <p14:creationId xmlns:p14="http://schemas.microsoft.com/office/powerpoint/2010/main" val="313702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#5 – Leverance-review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br>
              <a:rPr lang="nn-NO">
                <a:solidFill>
                  <a:schemeClr val="bg1"/>
                </a:solidFill>
              </a:rPr>
            </a:br>
            <a:r>
              <a:rPr lang="nn-NO">
                <a:solidFill>
                  <a:schemeClr val="bg1"/>
                </a:solidFill>
              </a:rPr>
              <a:t>Hvorfor?</a:t>
            </a:r>
          </a:p>
          <a:p>
            <a:pPr marL="0" indent="0">
              <a:spcAft>
                <a:spcPts val="600"/>
              </a:spcAft>
              <a:buNone/>
            </a:pP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Hvor godt servicerer vi vores kunder? Dvs. hvor godt går det udefra set?</a:t>
            </a:r>
          </a:p>
          <a:p>
            <a:pPr marL="0" indent="0">
              <a:spcAft>
                <a:spcPts val="600"/>
              </a:spcAft>
              <a:buNone/>
            </a:pPr>
            <a:r>
              <a:rPr lang="nn-NO">
                <a:solidFill>
                  <a:schemeClr val="bg1"/>
                </a:solidFill>
              </a:rPr>
              <a:t>Effektivitet er uinteressant hvis kunderne er utilfredse. </a:t>
            </a:r>
          </a:p>
          <a:p>
            <a:pPr marL="0" indent="0">
              <a:spcAft>
                <a:spcPts val="600"/>
              </a:spcAft>
              <a:buNone/>
            </a:pPr>
            <a:r>
              <a:rPr lang="nn-NO">
                <a:solidFill>
                  <a:schemeClr val="bg1"/>
                </a:solidFill>
              </a:rPr>
              <a:t>Kunden deltager og processen er transparent. Er kunden tilfreds med det der bliver leveret, hyppighed og hvordan?</a:t>
            </a:r>
          </a:p>
        </p:txBody>
      </p:sp>
    </p:spTree>
    <p:extLst>
      <p:ext uri="{BB962C8B-B14F-4D97-AF65-F5344CB8AC3E}">
        <p14:creationId xmlns:p14="http://schemas.microsoft.com/office/powerpoint/2010/main" val="206104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#6 – Risiko-review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endParaRPr lang="nn-NO">
              <a:solidFill>
                <a:schemeClr val="bg1"/>
              </a:solidFill>
            </a:endParaRPr>
          </a:p>
          <a:p>
            <a:pPr marL="0" indent="0">
              <a:spcAft>
                <a:spcPts val="600"/>
              </a:spcAft>
              <a:buNone/>
            </a:pPr>
            <a:r>
              <a:rPr lang="nn-NO">
                <a:solidFill>
                  <a:schemeClr val="bg1"/>
                </a:solidFill>
              </a:rPr>
              <a:t>Hvorfor?</a:t>
            </a:r>
          </a:p>
          <a:p>
            <a:pPr marL="0" indent="0">
              <a:spcAft>
                <a:spcPts val="600"/>
              </a:spcAft>
              <a:buNone/>
            </a:pPr>
            <a:br>
              <a:rPr lang="nn-NO">
                <a:solidFill>
                  <a:schemeClr val="bg1"/>
                </a:solidFill>
              </a:rPr>
            </a:b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Vurdere sandsynligheden at ikke skulle levere ift. forventningerne</a:t>
            </a:r>
          </a:p>
          <a:p>
            <a:pPr marL="0" indent="0">
              <a:spcAft>
                <a:spcPts val="600"/>
              </a:spcAft>
              <a:buNone/>
            </a:pPr>
            <a:r>
              <a:rPr lang="nn-NO">
                <a:solidFill>
                  <a:schemeClr val="bg1"/>
                </a:solidFill>
              </a:rPr>
              <a:t>Identificere risici og vedtage foranstaltninger for at afbøde disse og dermed højne systemets forudsigelighed, tillid og rentabilitet</a:t>
            </a:r>
          </a:p>
          <a:p>
            <a:pPr marL="0" indent="0">
              <a:spcAft>
                <a:spcPts val="600"/>
              </a:spcAft>
              <a:buNone/>
            </a:pPr>
            <a:r>
              <a:rPr lang="nn-NO">
                <a:solidFill>
                  <a:schemeClr val="bg1"/>
                </a:solidFill>
              </a:rPr>
              <a:t>Gennemgå blokkeringer, defekter, SLA-overskridelser, mv.</a:t>
            </a:r>
          </a:p>
        </p:txBody>
      </p:sp>
    </p:spTree>
    <p:extLst>
      <p:ext uri="{BB962C8B-B14F-4D97-AF65-F5344CB8AC3E}">
        <p14:creationId xmlns:p14="http://schemas.microsoft.com/office/powerpoint/2010/main" val="2166694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384" y="4758234"/>
            <a:ext cx="2839616" cy="2099766"/>
          </a:xfrm>
          <a:prstGeom prst="rect">
            <a:avLst/>
          </a:prstGeom>
        </p:spPr>
      </p:pic>
      <p:sp>
        <p:nvSpPr>
          <p:cNvPr id="2" name="Title 1"/>
          <p:cNvSpPr>
            <a:spLocks noGrp="1"/>
          </p:cNvSpPr>
          <p:nvPr>
            <p:ph type="title"/>
          </p:nvPr>
        </p:nvSpPr>
        <p:spPr/>
        <p:txBody>
          <a:bodyPr>
            <a:normAutofit/>
          </a:bodyPr>
          <a:lstStyle/>
          <a:p>
            <a:r>
              <a:rPr lang="nn-NO" sz="3200"/>
              <a:t>K #6 – Strategi-review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br>
              <a:rPr lang="nn-NO"/>
            </a:br>
            <a:br>
              <a:rPr lang="nn-NO"/>
            </a:b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a:t>Er vores operationelle mål optimeret til at tjene markedet, fx affødt ændringer deri.</a:t>
            </a:r>
          </a:p>
          <a:p>
            <a:pPr marL="0" indent="0">
              <a:spcAft>
                <a:spcPts val="600"/>
              </a:spcAft>
              <a:buNone/>
            </a:pPr>
            <a:r>
              <a:rPr lang="da-DK"/>
              <a:t>Vi er en strømlinet, velsmurt, finjusteret maskine, men laver vi det rigtige? Opbygger vi den ultimative telegraf i en alder af telefoner?</a:t>
            </a:r>
          </a:p>
          <a:p>
            <a:pPr marL="0" indent="0">
              <a:spcAft>
                <a:spcPts val="600"/>
              </a:spcAft>
              <a:buNone/>
            </a:pPr>
            <a:r>
              <a:rPr lang="da-DK"/>
              <a:t>Relevante spørgsmål som fx «Hvilke tre ting er nødt til at gå godt for at denne strategi skal komme i mål?» «Hvis vi forfølger denne strategi, hvad giver vi slip på?» og «Hvilke evner behøver vi sikre for at have </a:t>
            </a:r>
            <a:r>
              <a:rPr lang="da-DK" err="1"/>
              <a:t>succé</a:t>
            </a:r>
            <a:r>
              <a:rPr lang="da-DK"/>
              <a:t> med </a:t>
            </a:r>
            <a:r>
              <a:rPr lang="nn-NO"/>
              <a:t>denne strategi?»</a:t>
            </a:r>
          </a:p>
        </p:txBody>
      </p:sp>
    </p:spTree>
    <p:extLst>
      <p:ext uri="{BB962C8B-B14F-4D97-AF65-F5344CB8AC3E}">
        <p14:creationId xmlns:p14="http://schemas.microsoft.com/office/powerpoint/2010/main" val="9973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1375"/>
            <a:ext cx="6858000" cy="3476625"/>
          </a:xfrm>
          <a:prstGeom prst="rect">
            <a:avLst/>
          </a:prstGeom>
        </p:spPr>
      </p:pic>
      <p:sp>
        <p:nvSpPr>
          <p:cNvPr id="2" name="Title 1"/>
          <p:cNvSpPr>
            <a:spLocks noGrp="1"/>
          </p:cNvSpPr>
          <p:nvPr>
            <p:ph type="title"/>
          </p:nvPr>
        </p:nvSpPr>
        <p:spPr/>
        <p:txBody>
          <a:bodyPr>
            <a:normAutofit/>
          </a:bodyPr>
          <a:lstStyle/>
          <a:p>
            <a:r>
              <a:rPr lang="nn-NO" sz="3200"/>
              <a:t>Roller i </a:t>
            </a:r>
            <a:r>
              <a:rPr lang="nn-NO" sz="3200" err="1"/>
              <a:t>Kanban</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8" y="1973485"/>
            <a:ext cx="5915025" cy="2447628"/>
          </a:xfrm>
        </p:spPr>
        <p:txBody>
          <a:bodyPr>
            <a:normAutofit/>
          </a:bodyPr>
          <a:lstStyle/>
          <a:p>
            <a:pPr marL="0" indent="0">
              <a:spcAft>
                <a:spcPts val="600"/>
              </a:spcAft>
              <a:buNone/>
            </a:pPr>
            <a:r>
              <a:rPr lang="nn-NO"/>
              <a:t>R #1 – Service Delivery Manager (SDM)</a:t>
            </a:r>
          </a:p>
          <a:p>
            <a:pPr marL="0" indent="0">
              <a:spcAft>
                <a:spcPts val="600"/>
              </a:spcAft>
              <a:buNone/>
            </a:pPr>
            <a:r>
              <a:rPr lang="nn-NO"/>
              <a:t>R #2 – Service Request Manager (SRM)</a:t>
            </a:r>
          </a:p>
        </p:txBody>
      </p:sp>
    </p:spTree>
    <p:extLst>
      <p:ext uri="{BB962C8B-B14F-4D97-AF65-F5344CB8AC3E}">
        <p14:creationId xmlns:p14="http://schemas.microsoft.com/office/powerpoint/2010/main" val="1459151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381375"/>
            <a:ext cx="3429000" cy="3476625"/>
          </a:xfrm>
          <a:prstGeom prst="rect">
            <a:avLst/>
          </a:prstGeom>
        </p:spPr>
      </p:pic>
      <p:sp>
        <p:nvSpPr>
          <p:cNvPr id="2" name="Title 1"/>
          <p:cNvSpPr>
            <a:spLocks noGrp="1"/>
          </p:cNvSpPr>
          <p:nvPr>
            <p:ph type="title"/>
          </p:nvPr>
        </p:nvSpPr>
        <p:spPr/>
        <p:txBody>
          <a:bodyPr>
            <a:normAutofit/>
          </a:bodyPr>
          <a:lstStyle/>
          <a:p>
            <a:r>
              <a:rPr lang="nn-NO" sz="2800"/>
              <a:t>R #1 – Service Delivery Manager (SDM)</a:t>
            </a:r>
            <a:endParaRPr lang="da-DK" sz="2800"/>
          </a:p>
        </p:txBody>
      </p:sp>
      <p:sp>
        <p:nvSpPr>
          <p:cNvPr id="3" name="Content Placeholder 2"/>
          <p:cNvSpPr>
            <a:spLocks noGrp="1"/>
          </p:cNvSpPr>
          <p:nvPr>
            <p:ph idx="1"/>
          </p:nvPr>
        </p:nvSpPr>
        <p:spPr>
          <a:xfrm>
            <a:off x="3576638" y="3670101"/>
            <a:ext cx="2847976" cy="2447628"/>
          </a:xfrm>
        </p:spPr>
        <p:txBody>
          <a:bodyPr>
            <a:normAutofit fontScale="85000" lnSpcReduction="20000"/>
          </a:bodyPr>
          <a:lstStyle/>
          <a:p>
            <a:pPr marL="0" indent="0">
              <a:spcAft>
                <a:spcPts val="600"/>
              </a:spcAft>
              <a:buNone/>
            </a:pPr>
            <a:r>
              <a:rPr lang="nn-NO" dirty="0"/>
              <a:t>Formentlig en projektleder fra PMO</a:t>
            </a:r>
          </a:p>
          <a:p>
            <a:pPr marL="0" indent="0">
              <a:spcAft>
                <a:spcPts val="600"/>
              </a:spcAft>
              <a:buNone/>
            </a:pPr>
            <a:r>
              <a:rPr lang="nn-NO" dirty="0"/>
              <a:t>Fokus på flow og leveranceevner</a:t>
            </a:r>
          </a:p>
          <a:p>
            <a:pPr marL="0" indent="0">
              <a:spcAft>
                <a:spcPts val="600"/>
              </a:spcAft>
              <a:buNone/>
            </a:pPr>
            <a:r>
              <a:rPr lang="nn-NO" dirty="0"/>
              <a:t>Faciliterer standups, leveranceplanlæggelse, eskalere blokkeringer og risikovurdering.</a:t>
            </a:r>
          </a:p>
          <a:p>
            <a:pPr marL="0" indent="0">
              <a:spcAft>
                <a:spcPts val="600"/>
              </a:spcAft>
              <a:buNone/>
            </a:pPr>
            <a:r>
              <a:rPr lang="nn-NO" sz="1300" dirty="0"/>
              <a:t>(En del til fælles med Scrum Master.)</a:t>
            </a:r>
          </a:p>
        </p:txBody>
      </p:sp>
    </p:spTree>
    <p:extLst>
      <p:ext uri="{BB962C8B-B14F-4D97-AF65-F5344CB8AC3E}">
        <p14:creationId xmlns:p14="http://schemas.microsoft.com/office/powerpoint/2010/main" val="3725077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9444"/>
          <a:stretch/>
        </p:blipFill>
        <p:spPr>
          <a:xfrm>
            <a:off x="3390900" y="3381375"/>
            <a:ext cx="3467100" cy="3476625"/>
          </a:xfrm>
          <a:prstGeom prst="rect">
            <a:avLst/>
          </a:prstGeom>
        </p:spPr>
      </p:pic>
      <p:sp>
        <p:nvSpPr>
          <p:cNvPr id="2" name="Title 1"/>
          <p:cNvSpPr>
            <a:spLocks noGrp="1"/>
          </p:cNvSpPr>
          <p:nvPr>
            <p:ph type="title"/>
          </p:nvPr>
        </p:nvSpPr>
        <p:spPr/>
        <p:txBody>
          <a:bodyPr>
            <a:normAutofit/>
          </a:bodyPr>
          <a:lstStyle/>
          <a:p>
            <a:r>
              <a:rPr lang="nn-NO" sz="2800"/>
              <a:t>R #2 – Service Request Manager (SRM)</a:t>
            </a:r>
            <a:endParaRPr lang="da-DK" sz="2800"/>
          </a:p>
        </p:txBody>
      </p:sp>
      <p:sp>
        <p:nvSpPr>
          <p:cNvPr id="3" name="Content Placeholder 2"/>
          <p:cNvSpPr>
            <a:spLocks noGrp="1"/>
          </p:cNvSpPr>
          <p:nvPr>
            <p:ph idx="1"/>
          </p:nvPr>
        </p:nvSpPr>
        <p:spPr>
          <a:xfrm>
            <a:off x="471488" y="3717726"/>
            <a:ext cx="2833688" cy="2447628"/>
          </a:xfrm>
        </p:spPr>
        <p:txBody>
          <a:bodyPr>
            <a:normAutofit lnSpcReduction="10000"/>
          </a:bodyPr>
          <a:lstStyle/>
          <a:p>
            <a:pPr marL="0" indent="0">
              <a:spcAft>
                <a:spcPts val="600"/>
              </a:spcAft>
              <a:buNone/>
            </a:pPr>
            <a:r>
              <a:rPr lang="da-DK" dirty="0"/>
              <a:t>Ejer politikkerne omkring prioriteringer og beslutninger og facilitere disse, herunder </a:t>
            </a:r>
            <a:r>
              <a:rPr lang="da-DK" dirty="0" err="1"/>
              <a:t>replenishment</a:t>
            </a:r>
            <a:r>
              <a:rPr lang="da-DK" dirty="0"/>
              <a:t>. </a:t>
            </a:r>
          </a:p>
          <a:p>
            <a:pPr marL="0" indent="0">
              <a:spcAft>
                <a:spcPts val="600"/>
              </a:spcAft>
              <a:buNone/>
            </a:pPr>
            <a:r>
              <a:rPr lang="da-DK" sz="1100" dirty="0"/>
              <a:t>(Minder om </a:t>
            </a:r>
            <a:r>
              <a:rPr lang="da-DK" sz="1100" dirty="0" err="1"/>
              <a:t>Scrum</a:t>
            </a:r>
            <a:r>
              <a:rPr lang="da-DK" sz="1100" dirty="0"/>
              <a:t> Product </a:t>
            </a:r>
            <a:r>
              <a:rPr lang="da-DK" sz="1100" dirty="0" err="1"/>
              <a:t>Owner</a:t>
            </a:r>
            <a:r>
              <a:rPr lang="da-DK" sz="1100" dirty="0"/>
              <a:t> men højre </a:t>
            </a:r>
            <a:r>
              <a:rPr lang="da-DK" sz="1100" dirty="0" err="1"/>
              <a:t>gennemsigtlighed</a:t>
            </a:r>
            <a:r>
              <a:rPr lang="da-DK" sz="1100" dirty="0"/>
              <a:t> og værdi samt undgår «The Hero PO </a:t>
            </a:r>
            <a:r>
              <a:rPr lang="da-DK" sz="1100" dirty="0" err="1"/>
              <a:t>Syndrome</a:t>
            </a:r>
            <a:r>
              <a:rPr lang="nn-NO" sz="1100" dirty="0"/>
              <a:t>».)</a:t>
            </a:r>
          </a:p>
        </p:txBody>
      </p:sp>
    </p:spTree>
    <p:extLst>
      <p:ext uri="{BB962C8B-B14F-4D97-AF65-F5344CB8AC3E}">
        <p14:creationId xmlns:p14="http://schemas.microsoft.com/office/powerpoint/2010/main" val="2526229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sz="2800" b="1" dirty="0">
                <a:solidFill>
                  <a:schemeClr val="bg1"/>
                </a:solidFill>
              </a:rPr>
              <a:t>Just in </a:t>
            </a:r>
            <a:r>
              <a:rPr lang="sv-SE" sz="2800" b="1" dirty="0" err="1">
                <a:solidFill>
                  <a:schemeClr val="bg1"/>
                </a:solidFill>
              </a:rPr>
              <a:t>Time</a:t>
            </a:r>
            <a:r>
              <a:rPr lang="sv-SE" sz="2800" b="1" dirty="0">
                <a:solidFill>
                  <a:schemeClr val="bg1"/>
                </a:solidFill>
              </a:rPr>
              <a:t> (JIT)-</a:t>
            </a:r>
            <a:r>
              <a:rPr lang="sv-SE" sz="2800" b="1" dirty="0" err="1">
                <a:solidFill>
                  <a:schemeClr val="bg1"/>
                </a:solidFill>
              </a:rPr>
              <a:t>nedbrydning</a:t>
            </a:r>
            <a:r>
              <a:rPr lang="sv-SE" sz="2800" b="1" dirty="0">
                <a:solidFill>
                  <a:schemeClr val="bg1"/>
                </a:solidFill>
              </a:rPr>
              <a:t>,</a:t>
            </a:r>
            <a:br>
              <a:rPr lang="sv-SE" sz="2800" b="1" dirty="0">
                <a:solidFill>
                  <a:schemeClr val="bg1"/>
                </a:solidFill>
              </a:rPr>
            </a:br>
            <a:r>
              <a:rPr lang="sv-SE" sz="2800" b="1" dirty="0" err="1">
                <a:solidFill>
                  <a:schemeClr val="bg1"/>
                </a:solidFill>
              </a:rPr>
              <a:t>ikke</a:t>
            </a:r>
            <a:r>
              <a:rPr lang="sv-SE" sz="2800" b="1" dirty="0">
                <a:solidFill>
                  <a:schemeClr val="bg1"/>
                </a:solidFill>
              </a:rPr>
              <a:t> projekt-</a:t>
            </a:r>
            <a:r>
              <a:rPr lang="sv-SE" sz="2800" b="1" dirty="0" err="1">
                <a:solidFill>
                  <a:schemeClr val="bg1"/>
                </a:solidFill>
              </a:rPr>
              <a:t>backlogs</a:t>
            </a:r>
            <a:r>
              <a:rPr lang="sv-SE" sz="2800" b="1" dirty="0">
                <a:solidFill>
                  <a:schemeClr val="bg1"/>
                </a:solidFill>
              </a:rPr>
              <a:t> </a:t>
            </a:r>
            <a:r>
              <a:rPr lang="sv-SE" sz="2000" b="1" dirty="0">
                <a:solidFill>
                  <a:schemeClr val="bg1"/>
                </a:solidFill>
              </a:rPr>
              <a:t>(</a:t>
            </a:r>
            <a:r>
              <a:rPr lang="sv-SE" sz="2000" b="1" dirty="0" err="1">
                <a:solidFill>
                  <a:schemeClr val="bg1"/>
                </a:solidFill>
              </a:rPr>
              <a:t>vejledning</a:t>
            </a:r>
            <a:r>
              <a:rPr lang="sv-SE" sz="2000" b="1" dirty="0">
                <a:solidFill>
                  <a:schemeClr val="bg1"/>
                </a:solidFill>
              </a:rPr>
              <a:t>)</a:t>
            </a:r>
            <a:endParaRPr lang="da-DK" sz="2000" b="1" dirty="0">
              <a:solidFill>
                <a:schemeClr val="bg1"/>
              </a:solidFill>
            </a:endParaRPr>
          </a:p>
        </p:txBody>
      </p:sp>
      <p:pic>
        <p:nvPicPr>
          <p:cNvPr id="4" name="Picture 3"/>
          <p:cNvPicPr>
            <a:picLocks noChangeAspect="1"/>
          </p:cNvPicPr>
          <p:nvPr/>
        </p:nvPicPr>
        <p:blipFill>
          <a:blip r:embed="rId2"/>
          <a:stretch>
            <a:fillRect/>
          </a:stretch>
        </p:blipFill>
        <p:spPr>
          <a:xfrm>
            <a:off x="693251" y="2259108"/>
            <a:ext cx="5471498" cy="3571425"/>
          </a:xfrm>
          <a:prstGeom prst="rect">
            <a:avLst/>
          </a:prstGeom>
        </p:spPr>
      </p:pic>
    </p:spTree>
    <p:extLst>
      <p:ext uri="{BB962C8B-B14F-4D97-AF65-F5344CB8AC3E}">
        <p14:creationId xmlns:p14="http://schemas.microsoft.com/office/powerpoint/2010/main" val="13572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3200" dirty="0"/>
              <a:t>GP #2 – Bliv enige om at forfølge </a:t>
            </a:r>
            <a:br>
              <a:rPr lang="da-DK" sz="3200" dirty="0"/>
            </a:br>
            <a:r>
              <a:rPr lang="da-DK" sz="3200" dirty="0"/>
              <a:t>               evolutionær forandring</a:t>
            </a:r>
          </a:p>
        </p:txBody>
      </p:sp>
      <p:sp>
        <p:nvSpPr>
          <p:cNvPr id="3" name="Content Placeholder 2"/>
          <p:cNvSpPr>
            <a:spLocks noGrp="1"/>
          </p:cNvSpPr>
          <p:nvPr>
            <p:ph idx="1"/>
          </p:nvPr>
        </p:nvSpPr>
        <p:spPr>
          <a:xfrm>
            <a:off x="471487" y="1992853"/>
            <a:ext cx="5915025" cy="1911550"/>
          </a:xfrm>
        </p:spPr>
        <p:txBody>
          <a:bodyPr>
            <a:normAutofit lnSpcReduction="10000"/>
          </a:bodyPr>
          <a:lstStyle/>
          <a:p>
            <a:pPr marL="0" indent="0">
              <a:spcAft>
                <a:spcPts val="600"/>
              </a:spcAft>
              <a:buNone/>
            </a:pPr>
            <a:r>
              <a:rPr lang="da-DK" dirty="0"/>
              <a:t>Evolutionær forandring tager os fra et ”levedygtigt” punkt til det næste og er rejsen mellem disse.</a:t>
            </a:r>
          </a:p>
          <a:p>
            <a:pPr marL="0" indent="0">
              <a:spcAft>
                <a:spcPts val="600"/>
              </a:spcAft>
              <a:buNone/>
            </a:pPr>
            <a:r>
              <a:rPr lang="da-DK" dirty="0"/>
              <a:t>Og rejsen skal overleves! Med andre ord har denne tilgang til formål at erstatte en stor J-kurve med mange små J-kurver.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4438651"/>
            <a:ext cx="2034403" cy="13909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5" y="4438651"/>
            <a:ext cx="2200275" cy="1550034"/>
          </a:xfrm>
          <a:prstGeom prst="rect">
            <a:avLst/>
          </a:prstGeom>
        </p:spPr>
      </p:pic>
      <p:sp>
        <p:nvSpPr>
          <p:cNvPr id="6" name="TextBox 5"/>
          <p:cNvSpPr txBox="1"/>
          <p:nvPr/>
        </p:nvSpPr>
        <p:spPr>
          <a:xfrm>
            <a:off x="2871788" y="5010150"/>
            <a:ext cx="657225" cy="369332"/>
          </a:xfrm>
          <a:prstGeom prst="rect">
            <a:avLst/>
          </a:prstGeom>
          <a:noFill/>
        </p:spPr>
        <p:txBody>
          <a:bodyPr wrap="square" rtlCol="0">
            <a:spAutoFit/>
          </a:bodyPr>
          <a:lstStyle/>
          <a:p>
            <a:pPr algn="ctr"/>
            <a:r>
              <a:rPr lang="nn-NO"/>
              <a:t>vs.</a:t>
            </a:r>
            <a:endParaRPr lang="da-DK"/>
          </a:p>
        </p:txBody>
      </p:sp>
    </p:spTree>
    <p:extLst>
      <p:ext uri="{BB962C8B-B14F-4D97-AF65-F5344CB8AC3E}">
        <p14:creationId xmlns:p14="http://schemas.microsoft.com/office/powerpoint/2010/main" val="351177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8000"/>
                    </a14:imgEffect>
                  </a14:imgLayer>
                </a14:imgProps>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solidFill>
                  <a:schemeClr val="bg1">
                    <a:lumMod val="95000"/>
                  </a:schemeClr>
                </a:solidFill>
              </a:rPr>
              <a:t>GP #3 – </a:t>
            </a:r>
            <a:r>
              <a:rPr lang="nn-NO" sz="2400" dirty="0">
                <a:solidFill>
                  <a:schemeClr val="bg1">
                    <a:lumMod val="95000"/>
                  </a:schemeClr>
                </a:solidFill>
              </a:rPr>
              <a:t>Respektér i første omgang, nuværende processer, roller, </a:t>
            </a:r>
            <a:br>
              <a:rPr lang="nn-NO" sz="2400" dirty="0">
                <a:solidFill>
                  <a:schemeClr val="bg1">
                    <a:lumMod val="95000"/>
                  </a:schemeClr>
                </a:solidFill>
              </a:rPr>
            </a:br>
            <a:r>
              <a:rPr lang="nn-NO" sz="2400" dirty="0">
                <a:solidFill>
                  <a:schemeClr val="bg1">
                    <a:lumMod val="95000"/>
                  </a:schemeClr>
                </a:solidFill>
              </a:rPr>
              <a:t>ansvarsområder og stillingsbetegnelser</a:t>
            </a:r>
          </a:p>
        </p:txBody>
      </p:sp>
      <p:sp>
        <p:nvSpPr>
          <p:cNvPr id="3" name="Content Placeholder 2"/>
          <p:cNvSpPr>
            <a:spLocks noGrp="1"/>
          </p:cNvSpPr>
          <p:nvPr>
            <p:ph idx="1"/>
          </p:nvPr>
        </p:nvSpPr>
        <p:spPr>
          <a:xfrm>
            <a:off x="471487" y="2527100"/>
            <a:ext cx="5915025" cy="3378399"/>
          </a:xfrm>
        </p:spPr>
        <p:txBody>
          <a:bodyPr>
            <a:normAutofit/>
          </a:bodyPr>
          <a:lstStyle/>
          <a:p>
            <a:pPr>
              <a:spcAft>
                <a:spcPts val="600"/>
              </a:spcAft>
            </a:pPr>
            <a:r>
              <a:rPr lang="da-DK" dirty="0">
                <a:solidFill>
                  <a:schemeClr val="bg1">
                    <a:lumMod val="95000"/>
                  </a:schemeClr>
                </a:solidFill>
              </a:rPr>
              <a:t>Et pragmatisk stykke forandringsledelsesråd: påbegynd ikke dit initiativ ved at se på roller</a:t>
            </a:r>
          </a:p>
          <a:p>
            <a:pPr>
              <a:spcAft>
                <a:spcPts val="600"/>
              </a:spcAft>
            </a:pPr>
            <a:r>
              <a:rPr lang="da-DK" dirty="0">
                <a:solidFill>
                  <a:schemeClr val="bg1">
                    <a:lumMod val="95000"/>
                  </a:schemeClr>
                </a:solidFill>
              </a:rPr>
              <a:t>Bygger på en underliggende filosofi om at: </a:t>
            </a:r>
            <a:br>
              <a:rPr lang="da-DK" dirty="0">
                <a:solidFill>
                  <a:schemeClr val="bg1">
                    <a:lumMod val="95000"/>
                  </a:schemeClr>
                </a:solidFill>
              </a:rPr>
            </a:br>
            <a:r>
              <a:rPr lang="da-DK" dirty="0">
                <a:solidFill>
                  <a:schemeClr val="bg1">
                    <a:lumMod val="95000"/>
                  </a:schemeClr>
                </a:solidFill>
              </a:rPr>
              <a:t>finde veje/måder omkring forhindringer for at nå til forandring</a:t>
            </a:r>
          </a:p>
          <a:p>
            <a:pPr>
              <a:spcAft>
                <a:spcPts val="600"/>
              </a:spcAft>
            </a:pPr>
            <a:r>
              <a:rPr lang="da-DK" dirty="0">
                <a:solidFill>
                  <a:schemeClr val="bg1">
                    <a:lumMod val="95000"/>
                  </a:schemeClr>
                </a:solidFill>
              </a:rPr>
              <a:t> Intet anden princip eller praksis udtrykker helt så direkte "respekt for mennesker" </a:t>
            </a:r>
          </a:p>
          <a:p>
            <a:pPr>
              <a:spcAft>
                <a:spcPts val="600"/>
              </a:spcAft>
            </a:pPr>
            <a:r>
              <a:rPr lang="da-DK" dirty="0">
                <a:solidFill>
                  <a:schemeClr val="bg1">
                    <a:lumMod val="95000"/>
                  </a:schemeClr>
                </a:solidFill>
              </a:rPr>
              <a:t>Se også GP #1 - </a:t>
            </a:r>
            <a:r>
              <a:rPr lang="da-DK" dirty="0">
                <a:solidFill>
                  <a:schemeClr val="bg1"/>
                </a:solidFill>
              </a:rPr>
              <a:t>Begynd</a:t>
            </a:r>
            <a:r>
              <a:rPr lang="nn-NO" dirty="0">
                <a:solidFill>
                  <a:schemeClr val="bg1"/>
                </a:solidFill>
              </a:rPr>
              <a:t> med </a:t>
            </a:r>
            <a:r>
              <a:rPr lang="da-DK" dirty="0">
                <a:solidFill>
                  <a:schemeClr val="bg1"/>
                </a:solidFill>
              </a:rPr>
              <a:t>hvad</a:t>
            </a:r>
            <a:r>
              <a:rPr lang="nn-NO" dirty="0">
                <a:solidFill>
                  <a:schemeClr val="bg1"/>
                </a:solidFill>
              </a:rPr>
              <a:t> du </a:t>
            </a:r>
            <a:r>
              <a:rPr lang="da-DK" dirty="0">
                <a:solidFill>
                  <a:schemeClr val="bg1"/>
                </a:solidFill>
              </a:rPr>
              <a:t>allerede</a:t>
            </a:r>
            <a:r>
              <a:rPr lang="nn-NO" dirty="0">
                <a:solidFill>
                  <a:schemeClr val="bg1"/>
                </a:solidFill>
              </a:rPr>
              <a:t> </a:t>
            </a:r>
            <a:r>
              <a:rPr lang="nn-NO" dirty="0" err="1">
                <a:solidFill>
                  <a:schemeClr val="bg1"/>
                </a:solidFill>
              </a:rPr>
              <a:t>gør</a:t>
            </a:r>
            <a:r>
              <a:rPr lang="nn-NO" dirty="0">
                <a:solidFill>
                  <a:schemeClr val="bg1"/>
                </a:solidFill>
              </a:rPr>
              <a:t>. Dette </a:t>
            </a:r>
            <a:r>
              <a:rPr lang="nn-NO" dirty="0" err="1">
                <a:solidFill>
                  <a:schemeClr val="bg1"/>
                </a:solidFill>
              </a:rPr>
              <a:t>gælder</a:t>
            </a:r>
            <a:r>
              <a:rPr lang="nn-NO" dirty="0">
                <a:solidFill>
                  <a:schemeClr val="bg1"/>
                </a:solidFill>
              </a:rPr>
              <a:t> også </a:t>
            </a:r>
            <a:r>
              <a:rPr lang="nn-NO" dirty="0" err="1">
                <a:solidFill>
                  <a:schemeClr val="bg1"/>
                </a:solidFill>
              </a:rPr>
              <a:t>hvem</a:t>
            </a:r>
            <a:r>
              <a:rPr lang="nn-NO" dirty="0">
                <a:solidFill>
                  <a:schemeClr val="bg1"/>
                </a:solidFill>
              </a:rPr>
              <a:t> der </a:t>
            </a:r>
            <a:r>
              <a:rPr lang="nn-NO" dirty="0" err="1">
                <a:solidFill>
                  <a:schemeClr val="bg1"/>
                </a:solidFill>
              </a:rPr>
              <a:t>gør</a:t>
            </a:r>
            <a:r>
              <a:rPr lang="nn-NO" dirty="0">
                <a:solidFill>
                  <a:schemeClr val="bg1"/>
                </a:solidFill>
              </a:rPr>
              <a:t> det </a:t>
            </a:r>
            <a:endParaRPr lang="da-DK" dirty="0">
              <a:solidFill>
                <a:schemeClr val="bg1"/>
              </a:solidFill>
            </a:endParaRPr>
          </a:p>
        </p:txBody>
      </p:sp>
    </p:spTree>
    <p:extLst>
      <p:ext uri="{BB962C8B-B14F-4D97-AF65-F5344CB8AC3E}">
        <p14:creationId xmlns:p14="http://schemas.microsoft.com/office/powerpoint/2010/main" val="112156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666"/>
            <a:ext cx="6858000" cy="3236118"/>
          </a:xfrm>
          <a:prstGeom prst="rect">
            <a:avLst/>
          </a:prstGeom>
        </p:spPr>
      </p:pic>
      <p:sp>
        <p:nvSpPr>
          <p:cNvPr id="2" name="Title 1"/>
          <p:cNvSpPr>
            <a:spLocks noGrp="1"/>
          </p:cNvSpPr>
          <p:nvPr>
            <p:ph type="title"/>
          </p:nvPr>
        </p:nvSpPr>
        <p:spPr/>
        <p:txBody>
          <a:bodyPr>
            <a:normAutofit/>
          </a:bodyPr>
          <a:lstStyle/>
          <a:p>
            <a:pPr>
              <a:spcAft>
                <a:spcPts val="600"/>
              </a:spcAft>
            </a:pPr>
            <a:r>
              <a:rPr lang="nn-NO" sz="3200"/>
              <a:t>GP #4 – Tilskynd lederskab på </a:t>
            </a:r>
            <a:br>
              <a:rPr lang="nn-NO" sz="3200"/>
            </a:br>
            <a:r>
              <a:rPr lang="nn-NO" sz="3200"/>
              <a:t>               alle niveauer</a:t>
            </a:r>
            <a:endParaRPr lang="da-DK" sz="3200"/>
          </a:p>
        </p:txBody>
      </p:sp>
      <p:sp>
        <p:nvSpPr>
          <p:cNvPr id="3" name="Content Placeholder 2"/>
          <p:cNvSpPr>
            <a:spLocks noGrp="1"/>
          </p:cNvSpPr>
          <p:nvPr>
            <p:ph idx="1"/>
          </p:nvPr>
        </p:nvSpPr>
        <p:spPr>
          <a:xfrm>
            <a:off x="142875" y="4822625"/>
            <a:ext cx="6524625" cy="3378399"/>
          </a:xfrm>
        </p:spPr>
        <p:txBody>
          <a:bodyPr>
            <a:normAutofit/>
          </a:bodyPr>
          <a:lstStyle/>
          <a:p>
            <a:pPr marL="0" indent="0">
              <a:spcAft>
                <a:spcPts val="600"/>
              </a:spcAft>
              <a:buNone/>
            </a:pPr>
            <a:r>
              <a:rPr lang="da-DK" sz="1200"/>
              <a:t>For at tilskynde lederskab på alle niveauer, </a:t>
            </a:r>
            <a:r>
              <a:rPr lang="da-DK" sz="1200" b="1"/>
              <a:t>skal lederne statuere et eksempel</a:t>
            </a:r>
            <a:r>
              <a:rPr lang="da-DK" sz="1200"/>
              <a:t>. De skal foreslå ændringer. De skal vise mod til at råbe vagt i gevær og eksperimentere med ændringer. </a:t>
            </a:r>
          </a:p>
          <a:p>
            <a:pPr marL="0" indent="0">
              <a:spcAft>
                <a:spcPts val="600"/>
              </a:spcAft>
              <a:buNone/>
            </a:pPr>
            <a:r>
              <a:rPr lang="da-DK" sz="1200"/>
              <a:t>Kulturen skal være eksperimenterende. Der skal være tolerance af at ikke alle ændringer er forbedringer. Og at </a:t>
            </a:r>
            <a:r>
              <a:rPr lang="da-DK" sz="1200" b="1"/>
              <a:t>hver ændring er et eksperiment</a:t>
            </a:r>
            <a:r>
              <a:rPr lang="da-DK" sz="1200"/>
              <a:t>, indtil resultaterne blevet observeret og analyseret. </a:t>
            </a:r>
          </a:p>
          <a:p>
            <a:pPr marL="0" indent="0">
              <a:spcAft>
                <a:spcPts val="600"/>
              </a:spcAft>
              <a:buNone/>
            </a:pPr>
            <a:r>
              <a:rPr lang="da-DK" sz="1200" b="1"/>
              <a:t>Mislykkede forsøg er ikke fiaskoer</a:t>
            </a:r>
            <a:r>
              <a:rPr lang="da-DK" sz="1200"/>
              <a:t>, hvis organisationen har lært af det. Hvis folk er bange for at blive holdt ansvarlig for fejl, så vil de ikke vise lederskab. Så for at tilskynde ledelseshandlinger på alle niveauer, skal du skabe en kultur af tolerance, forståelse og tålmodighed og omhyggelig undersøgelse.</a:t>
            </a:r>
          </a:p>
        </p:txBody>
      </p:sp>
    </p:spTree>
    <p:extLst>
      <p:ext uri="{BB962C8B-B14F-4D97-AF65-F5344CB8AC3E}">
        <p14:creationId xmlns:p14="http://schemas.microsoft.com/office/powerpoint/2010/main" val="359160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113" y="3721098"/>
            <a:ext cx="1971675" cy="2857500"/>
          </a:xfrm>
          <a:prstGeom prst="rect">
            <a:avLst/>
          </a:prstGeom>
        </p:spPr>
      </p:pic>
      <p:sp>
        <p:nvSpPr>
          <p:cNvPr id="2" name="Title 1"/>
          <p:cNvSpPr>
            <a:spLocks noGrp="1"/>
          </p:cNvSpPr>
          <p:nvPr>
            <p:ph type="title"/>
          </p:nvPr>
        </p:nvSpPr>
        <p:spPr/>
        <p:txBody>
          <a:bodyPr/>
          <a:lstStyle/>
          <a:p>
            <a:r>
              <a:rPr lang="sv-SE"/>
              <a:t>De </a:t>
            </a:r>
            <a:r>
              <a:rPr lang="sv-SE" err="1"/>
              <a:t>seks</a:t>
            </a:r>
            <a:r>
              <a:rPr lang="sv-SE"/>
              <a:t> </a:t>
            </a:r>
            <a:r>
              <a:rPr lang="sv-SE" err="1"/>
              <a:t>kernepraksisser</a:t>
            </a:r>
            <a:r>
              <a:rPr lang="sv-SE"/>
              <a:t> (KP)</a:t>
            </a:r>
            <a:endParaRPr lang="da-DK"/>
          </a:p>
        </p:txBody>
      </p:sp>
      <p:sp>
        <p:nvSpPr>
          <p:cNvPr id="3" name="Content Placeholder 2"/>
          <p:cNvSpPr>
            <a:spLocks noGrp="1"/>
          </p:cNvSpPr>
          <p:nvPr>
            <p:ph idx="1"/>
          </p:nvPr>
        </p:nvSpPr>
        <p:spPr/>
        <p:txBody>
          <a:bodyPr/>
          <a:lstStyle/>
          <a:p>
            <a:pPr marL="289322" indent="-289322">
              <a:buFont typeface="+mj-lt"/>
              <a:buAutoNum type="arabicPeriod"/>
            </a:pPr>
            <a:r>
              <a:rPr lang="sv-SE" dirty="0"/>
              <a:t>KP #1 – </a:t>
            </a:r>
            <a:r>
              <a:rPr lang="sv-SE" dirty="0" err="1"/>
              <a:t>Visualisér</a:t>
            </a:r>
            <a:endParaRPr lang="sv-SE" dirty="0"/>
          </a:p>
          <a:p>
            <a:pPr marL="289322" indent="-289322">
              <a:buFont typeface="+mj-lt"/>
              <a:buAutoNum type="arabicPeriod"/>
            </a:pPr>
            <a:r>
              <a:rPr lang="sv-SE" dirty="0"/>
              <a:t>KP #2 – </a:t>
            </a:r>
            <a:r>
              <a:rPr lang="sv-SE" dirty="0" err="1"/>
              <a:t>Begr</a:t>
            </a:r>
            <a:r>
              <a:rPr lang="nn-NO" dirty="0"/>
              <a:t>æns igangværende arbejde (WIP)</a:t>
            </a:r>
          </a:p>
          <a:p>
            <a:pPr marL="289322" indent="-289322">
              <a:buFont typeface="+mj-lt"/>
              <a:buAutoNum type="arabicPeriod"/>
            </a:pPr>
            <a:r>
              <a:rPr lang="nn-NO" dirty="0"/>
              <a:t>KP #3 – Styr flow</a:t>
            </a:r>
          </a:p>
          <a:p>
            <a:pPr marL="289322" indent="-289322">
              <a:buFont typeface="+mj-lt"/>
              <a:buAutoNum type="arabicPeriod"/>
            </a:pPr>
            <a:r>
              <a:rPr lang="nn-NO" dirty="0"/>
              <a:t>KP #4 – Gør politikker eksplicitte</a:t>
            </a:r>
          </a:p>
          <a:p>
            <a:pPr marL="289322" indent="-289322">
              <a:buFont typeface="+mj-lt"/>
              <a:buAutoNum type="arabicPeriod"/>
            </a:pPr>
            <a:r>
              <a:rPr lang="nn-NO" dirty="0"/>
              <a:t>KP #5 – Implementér feedback-loops</a:t>
            </a:r>
          </a:p>
          <a:p>
            <a:pPr marL="289322" indent="-289322">
              <a:buFont typeface="+mj-lt"/>
              <a:buAutoNum type="arabicPeriod"/>
            </a:pPr>
            <a:r>
              <a:rPr lang="nn-NO" dirty="0"/>
              <a:t>KP #6 – Forbedre i fællesskab, voks eksperimentelt</a:t>
            </a:r>
            <a:endParaRPr lang="da-DK" dirty="0"/>
          </a:p>
        </p:txBody>
      </p:sp>
    </p:spTree>
    <p:extLst>
      <p:ext uri="{BB962C8B-B14F-4D97-AF65-F5344CB8AC3E}">
        <p14:creationId xmlns:p14="http://schemas.microsoft.com/office/powerpoint/2010/main" val="1832360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10461</TotalTime>
  <Words>2329</Words>
  <Application>Microsoft Office PowerPoint</Application>
  <PresentationFormat>Custom</PresentationFormat>
  <Paragraphs>308</Paragraphs>
  <Slides>57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Cambria Math</vt:lpstr>
      <vt:lpstr>Harlow Solid Italic</vt:lpstr>
      <vt:lpstr>Times New Roman</vt:lpstr>
      <vt:lpstr>Wingdings</vt:lpstr>
      <vt:lpstr>Office Theme</vt:lpstr>
      <vt:lpstr>Kanban  med vejledning</vt:lpstr>
      <vt:lpstr>Indholdsfortegnelse</vt:lpstr>
      <vt:lpstr>PowerPoint Presentation</vt:lpstr>
      <vt:lpstr>De fire grundlæggende principper</vt:lpstr>
      <vt:lpstr>GP #1 - Begynd med hvad du allerede gør</vt:lpstr>
      <vt:lpstr>GP #2 – Bliv enige om at forfølge                 evolutionær forandring</vt:lpstr>
      <vt:lpstr>GP #3 – Respektér i første omgang, nuværende processer, roller,  ansvarsområder og stillingsbetegnelser</vt:lpstr>
      <vt:lpstr>GP #4 – Tilskynd lederskab på                 alle niveauer</vt:lpstr>
      <vt:lpstr>De seks kernepraksisser (KP)</vt:lpstr>
      <vt:lpstr>KP #1 – Visualisér (på kanbantavle)</vt:lpstr>
      <vt:lpstr>KP #2 – Begræns WIP</vt:lpstr>
      <vt:lpstr>KP #3 – Styr flow</vt:lpstr>
      <vt:lpstr>KP #4 – Gør politikker eksplicitte</vt:lpstr>
      <vt:lpstr>KP #5 – Implementér feedback loops</vt:lpstr>
      <vt:lpstr>KP #6 – Forbedre i fællesskab,</vt:lpstr>
      <vt:lpstr>Egnethed til formålet (Fitness for Purpose)</vt:lpstr>
      <vt:lpstr>Net Fitness Score (NFS)</vt:lpstr>
      <vt:lpstr>Capability  Matrix</vt:lpstr>
      <vt:lpstr>Flyverniveauer  (skalering)</vt:lpstr>
      <vt:lpstr>FN #1: Hold med ukoordineret input</vt:lpstr>
      <vt:lpstr>FN #2: Hold med koordineret input</vt:lpstr>
      <vt:lpstr>FN #3: Værdistrøm</vt:lpstr>
      <vt:lpstr>FN #4: Portefølje</vt:lpstr>
      <vt:lpstr>Team Dashboard (vejledning)</vt:lpstr>
      <vt:lpstr>TD #1 – Kvalitet (hvor godt?)</vt:lpstr>
      <vt:lpstr>TD #2 – Produktivitet                (hvor meget, hvor hyppigt?)</vt:lpstr>
      <vt:lpstr>TD #3 – Reaktionsevne               (hvor hurtigt?)</vt:lpstr>
      <vt:lpstr>TD #4 – Forudsigelighed                (hvor gentageligt?) </vt:lpstr>
      <vt:lpstr>De fire skridt til forudsigelighed</vt:lpstr>
      <vt:lpstr>Little’s lov</vt:lpstr>
      <vt:lpstr>Kumulativt flowdiagram</vt:lpstr>
      <vt:lpstr>Cyklustidhistogram og  -punktdiagram</vt:lpstr>
      <vt:lpstr>Leveranceprognoser med  Monte Carlo (vejledning)</vt:lpstr>
      <vt:lpstr>Serviceklasser</vt:lpstr>
      <vt:lpstr>SK #1 – Haster (Expedite)</vt:lpstr>
      <vt:lpstr>SK #2 – Fast dato (Fixed date)</vt:lpstr>
      <vt:lpstr>SK #3 – Standard (Standard)</vt:lpstr>
      <vt:lpstr>SK #4 – Ubestemt (Intangible)</vt:lpstr>
      <vt:lpstr>Implementering ifølge STATIK (Systems Thinking Approach To Introducing Kanban)</vt:lpstr>
      <vt:lpstr>STATIK #1 - Forstå utilfredshedskilder</vt:lpstr>
      <vt:lpstr>STATIK #2 - Analyser efterspørgsel og kapacitet</vt:lpstr>
      <vt:lpstr>STATIK #3 - Modeller workflows</vt:lpstr>
      <vt:lpstr>STATIK #4 – Opdag serviceklasser</vt:lpstr>
      <vt:lpstr>STATIK #5 – Design kanbansystemer</vt:lpstr>
      <vt:lpstr>STATIK #6 – Rul ud!</vt:lpstr>
      <vt:lpstr>Kanbankadencer (vejledning)</vt:lpstr>
      <vt:lpstr>K1 -  Standup</vt:lpstr>
      <vt:lpstr>K #2 - Replenishment</vt:lpstr>
      <vt:lpstr>K #3 – Drift-review</vt:lpstr>
      <vt:lpstr>K #4 – Leveranceplanlæggelse</vt:lpstr>
      <vt:lpstr>K #5 – Leverance-review</vt:lpstr>
      <vt:lpstr>K #6 – Risiko-review</vt:lpstr>
      <vt:lpstr>K #6 – Strategi-review</vt:lpstr>
      <vt:lpstr>Roller i Kanban (vejledning)</vt:lpstr>
      <vt:lpstr>R #1 – Service Delivery Manager (SDM)</vt:lpstr>
      <vt:lpstr>R #2 – Service Request Manager (SRM)</vt:lpstr>
      <vt:lpstr>Just in Time (JIT)-nedbrydning, ikke projekt-backlogs (vejledning)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 med vejledning</dc:title>
  <dc:creator>Martin</dc:creator>
  <cp:lastModifiedBy>Martin Rosén-Lidholm</cp:lastModifiedBy>
  <cp:revision>249</cp:revision>
  <dcterms:created xsi:type="dcterms:W3CDTF">2017-01-18T10:20:18Z</dcterms:created>
  <dcterms:modified xsi:type="dcterms:W3CDTF">2017-02-08T13:22:53Z</dcterms:modified>
</cp:coreProperties>
</file>